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65" r:id="rId2"/>
    <p:sldId id="257" r:id="rId3"/>
    <p:sldId id="266" r:id="rId4"/>
    <p:sldId id="270" r:id="rId5"/>
    <p:sldId id="358" r:id="rId6"/>
    <p:sldId id="302" r:id="rId7"/>
    <p:sldId id="271" r:id="rId8"/>
    <p:sldId id="308" r:id="rId9"/>
    <p:sldId id="274" r:id="rId10"/>
    <p:sldId id="292" r:id="rId11"/>
    <p:sldId id="311" r:id="rId12"/>
    <p:sldId id="309" r:id="rId13"/>
    <p:sldId id="310" r:id="rId14"/>
    <p:sldId id="317" r:id="rId15"/>
    <p:sldId id="324" r:id="rId16"/>
    <p:sldId id="323" r:id="rId17"/>
    <p:sldId id="335" r:id="rId18"/>
    <p:sldId id="296" r:id="rId19"/>
    <p:sldId id="360" r:id="rId20"/>
    <p:sldId id="345" r:id="rId21"/>
    <p:sldId id="329" r:id="rId22"/>
    <p:sldId id="330" r:id="rId23"/>
    <p:sldId id="346" r:id="rId24"/>
    <p:sldId id="331" r:id="rId25"/>
    <p:sldId id="343" r:id="rId26"/>
    <p:sldId id="336" r:id="rId27"/>
    <p:sldId id="337" r:id="rId28"/>
    <p:sldId id="339" r:id="rId29"/>
    <p:sldId id="297" r:id="rId30"/>
    <p:sldId id="294" r:id="rId31"/>
    <p:sldId id="356" r:id="rId32"/>
    <p:sldId id="361" r:id="rId33"/>
    <p:sldId id="355" r:id="rId34"/>
    <p:sldId id="298" r:id="rId35"/>
    <p:sldId id="295" r:id="rId36"/>
    <p:sldId id="301" r:id="rId37"/>
    <p:sldId id="258"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标题" id="{FADDEA11-5188-4DF2-B8AA-ECAB806E1852}">
          <p14:sldIdLst>
            <p14:sldId id="265"/>
            <p14:sldId id="257"/>
          </p14:sldIdLst>
        </p14:section>
        <p14:section name="研究背景与意义" id="{F2972BF1-6AF3-4DE7-B8B2-30525E51092B}">
          <p14:sldIdLst>
            <p14:sldId id="266"/>
            <p14:sldId id="270"/>
            <p14:sldId id="358"/>
            <p14:sldId id="302"/>
          </p14:sldIdLst>
        </p14:section>
        <p14:section name="面向源代码的检测方法" id="{33A1482D-1150-5D4C-ADA7-B9442390389F}">
          <p14:sldIdLst>
            <p14:sldId id="271"/>
            <p14:sldId id="308"/>
            <p14:sldId id="274"/>
            <p14:sldId id="292"/>
            <p14:sldId id="311"/>
            <p14:sldId id="309"/>
            <p14:sldId id="310"/>
            <p14:sldId id="317"/>
            <p14:sldId id="324"/>
            <p14:sldId id="323"/>
            <p14:sldId id="335"/>
          </p14:sldIdLst>
        </p14:section>
        <p14:section name="面向字节码的检测方法" id="{0FEE6F92-6873-3743-AAE8-887B0226599C}">
          <p14:sldIdLst>
            <p14:sldId id="296"/>
            <p14:sldId id="360"/>
            <p14:sldId id="345"/>
            <p14:sldId id="329"/>
            <p14:sldId id="330"/>
            <p14:sldId id="346"/>
            <p14:sldId id="331"/>
            <p14:sldId id="343"/>
            <p14:sldId id="336"/>
            <p14:sldId id="337"/>
            <p14:sldId id="339"/>
          </p14:sldIdLst>
        </p14:section>
        <p14:section name="系统设计与实现" id="{540B5CFF-1233-8442-A395-A45BD60E0CA5}">
          <p14:sldIdLst>
            <p14:sldId id="297"/>
            <p14:sldId id="294"/>
            <p14:sldId id="356"/>
            <p14:sldId id="361"/>
            <p14:sldId id="355"/>
          </p14:sldIdLst>
        </p14:section>
        <p14:section name="总结与展望" id="{E0D7CBA8-9F34-AC4A-B048-642D72FBAE06}">
          <p14:sldIdLst>
            <p14:sldId id="298"/>
            <p14:sldId id="295"/>
          </p14:sldIdLst>
        </p14:section>
        <p14:section name="结束页" id="{B51C3287-DA40-4B54-A134-71DAB97C24ED}">
          <p14:sldIdLst>
            <p14:sldId id="301"/>
            <p14:sldId id="258"/>
          </p14:sldIdLst>
        </p14:section>
      </p14:sectionLst>
    </p:ext>
    <p:ext uri="{EFAFB233-063F-42B5-8137-9DF3F51BA10A}">
      <p15:sldGuideLst xmlns:p15="http://schemas.microsoft.com/office/powerpoint/2012/main">
        <p15:guide id="1" orient="horz" pos="2274">
          <p15:clr>
            <a:srgbClr val="A4A3A4"/>
          </p15:clr>
        </p15:guide>
        <p15:guide id="2" pos="9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6114"/>
    <a:srgbClr val="4D7C2B"/>
    <a:srgbClr val="0070C0"/>
    <a:srgbClr val="70AD47"/>
    <a:srgbClr val="96BE79"/>
    <a:srgbClr val="416115"/>
    <a:srgbClr val="FFCA00"/>
    <a:srgbClr val="C000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88207" autoAdjust="0"/>
  </p:normalViewPr>
  <p:slideViewPr>
    <p:cSldViewPr snapToGrid="0">
      <p:cViewPr varScale="1">
        <p:scale>
          <a:sx n="110" d="100"/>
          <a:sy n="110" d="100"/>
        </p:scale>
        <p:origin x="288" y="184"/>
      </p:cViewPr>
      <p:guideLst>
        <p:guide orient="horz" pos="2274"/>
        <p:guide pos="960"/>
      </p:guideLst>
    </p:cSldViewPr>
  </p:slideViewPr>
  <p:outlineViewPr>
    <p:cViewPr>
      <p:scale>
        <a:sx n="33" d="100"/>
        <a:sy n="33" d="100"/>
      </p:scale>
      <p:origin x="0" y="-2528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F212CF-E70E-4DAF-A356-A42C4A03CBAB}" type="datetimeFigureOut">
              <a:rPr lang="zh-CN" altLang="en-US" smtClean="0"/>
              <a:t>2023/7/7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0A879B-8FC9-42BD-9BA3-B8861959618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各位老师、各位同学，大家下午好，我是知心哥哥，我的毕业设计是</a:t>
            </a:r>
            <a:r>
              <a:rPr kumimoji="1" lang="en-US" altLang="zh-CN" dirty="0"/>
              <a:t>《</a:t>
            </a:r>
            <a:r>
              <a:rPr lang="zh-CN" altLang="en-US" dirty="0">
                <a:latin typeface="+mn-ea"/>
                <a:ea typeface="+mn-ea"/>
                <a:cs typeface="Arial" panose="020B0604020202020204" pitchFamily="34" charset="0"/>
              </a:rPr>
              <a:t>以太坊智能合约漏洞检测方法研究</a:t>
            </a:r>
            <a:r>
              <a:rPr kumimoji="1" lang="en-US" altLang="zh-CN" dirty="0"/>
              <a:t>》</a:t>
            </a:r>
            <a:endParaRPr kumimoji="1" lang="zh-CN" altLang="en-US" dirty="0">
              <a:highlight>
                <a:srgbClr val="FFFF00"/>
              </a:highlight>
            </a:endParaRPr>
          </a:p>
        </p:txBody>
      </p:sp>
      <p:sp>
        <p:nvSpPr>
          <p:cNvPr id="4" name="灯片编号占位符 3"/>
          <p:cNvSpPr>
            <a:spLocks noGrp="1"/>
          </p:cNvSpPr>
          <p:nvPr>
            <p:ph type="sldNum" sz="quarter" idx="5"/>
          </p:nvPr>
        </p:nvSpPr>
        <p:spPr/>
        <p:txBody>
          <a:bodyPr/>
          <a:lstStyle/>
          <a:p>
            <a:fld id="{F30A879B-8FC9-42BD-9BA3-B8861959618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如图所示，这是一个简单的智能合约示例。</a:t>
            </a:r>
            <a:endParaRPr lang="en-US" altLang="zh-CN" dirty="0"/>
          </a:p>
          <a:p>
            <a:r>
              <a:rPr lang="zh-CN" altLang="en-US" dirty="0">
                <a:highlight>
                  <a:srgbClr val="FFFF00"/>
                </a:highlight>
              </a:rPr>
              <a:t>可以发现，我们</a:t>
            </a:r>
            <a:r>
              <a:rPr lang="zh-CN" altLang="en-US" dirty="0"/>
              <a:t>首先将智能合约转化为抽象语法树</a:t>
            </a:r>
            <a:endParaRPr lang="en-US" altLang="zh-CN" dirty="0"/>
          </a:p>
          <a:p>
            <a:r>
              <a:rPr lang="zh-CN" altLang="en-US" dirty="0"/>
              <a:t>语法树中能够包含该智能合约的语句间的层次关系，但是并不包含各个语句之间的数据依赖、控制依赖。</a:t>
            </a:r>
            <a:endParaRPr lang="en-US" altLang="zh-CN"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可以通过遍历抽象语法树的各个节点，识别与控制结构相关的节点，从而在不同语句之间生成控制流边，进而生成控制流图。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在控制流图的基础上，再次遍历各个节点中的变量，记录数据变量的定义和使用的节点，从而生成智能合约数据流图。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于是我们就获得了智能合约的基本语义图，但它们还是相对孤立的，并不能够充分反映智能合约的结构特征。</a:t>
            </a:r>
          </a:p>
        </p:txBody>
      </p:sp>
      <p:sp>
        <p:nvSpPr>
          <p:cNvPr id="4" name="灯片编号占位符 3"/>
          <p:cNvSpPr>
            <a:spLocks noGrp="1"/>
          </p:cNvSpPr>
          <p:nvPr>
            <p:ph type="sldNum" sz="quarter" idx="5"/>
          </p:nvPr>
        </p:nvSpPr>
        <p:spPr/>
        <p:txBody>
          <a:bodyPr/>
          <a:lstStyle/>
          <a:p>
            <a:fld id="{F30A879B-8FC9-42BD-9BA3-B88619596186}"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通过将抽象语法树、控制流图、数据流图进行结合之后，就生成了本文所构建的抽象语义图。</a:t>
            </a:r>
            <a:endParaRPr lang="en-US" altLang="zh-CN" dirty="0"/>
          </a:p>
          <a:p>
            <a:endParaRPr lang="en-US" altLang="zh-CN" dirty="0"/>
          </a:p>
          <a:p>
            <a:r>
              <a:rPr lang="zh-CN" altLang="en-US" dirty="0"/>
              <a:t>抽象语义图包含智能合约的语法和语义特征，能够有效地表征智能合约的结构信息。</a:t>
            </a:r>
            <a:endParaRPr lang="en-US" altLang="zh-CN" dirty="0"/>
          </a:p>
          <a:p>
            <a:endParaRPr lang="en-US" altLang="zh-CN" dirty="0"/>
          </a:p>
          <a:p>
            <a:r>
              <a:rPr lang="zh-CN" altLang="en-US" dirty="0"/>
              <a:t>这种表示数据流、这种表示控制流。</a:t>
            </a:r>
            <a:endParaRPr lang="en-US" altLang="zh-CN"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抽象语义图的是语义结构，需要将它转化为适应图神经网络的图数据结构。</a:t>
            </a:r>
            <a:endParaRPr lang="en-US" altLang="zh-CN" dirty="0"/>
          </a:p>
          <a:p>
            <a:r>
              <a:rPr lang="zh-CN" altLang="en-US" dirty="0"/>
              <a:t>首先，利用词嵌入模型将分别将抽象语义图的节点和边转化为向量。</a:t>
            </a:r>
            <a:endParaRPr lang="en-US" altLang="zh-CN" dirty="0"/>
          </a:p>
          <a:p>
            <a:r>
              <a:rPr lang="zh-CN" altLang="en-US" dirty="0"/>
              <a:t>然后，将生成的这种图数据结构输入到图匹配神经网络中，图匹配神经网络分为编码层、传播层和聚合层，经过这三层，就会将图数据结构转化为图向量。</a:t>
            </a:r>
            <a:endParaRPr lang="en-US" altLang="zh-CN" dirty="0"/>
          </a:p>
          <a:p>
            <a:r>
              <a:rPr lang="zh-CN" altLang="en-US" dirty="0"/>
              <a:t>最后，利用相似度计算函数比较两个图向量的相似度，从而判断合约是否包含漏洞。</a:t>
            </a:r>
            <a:endParaRPr lang="en-US" altLang="zh-CN" dirty="0"/>
          </a:p>
          <a:p>
            <a:endParaRPr lang="en-US" altLang="zh-CN" dirty="0"/>
          </a:p>
          <a:p>
            <a:r>
              <a:rPr lang="zh-CN" altLang="en-US" dirty="0"/>
              <a:t>以上就是面向源代码漏洞检测的</a:t>
            </a:r>
            <a:r>
              <a:rPr lang="zh-CN" altLang="en-US" dirty="0">
                <a:highlight>
                  <a:srgbClr val="FFFF00"/>
                </a:highlight>
              </a:rPr>
              <a:t>理论部分</a:t>
            </a:r>
            <a:r>
              <a:rPr lang="zh-CN" altLang="en-US" dirty="0"/>
              <a:t>，下面将介绍实验部分。</a:t>
            </a:r>
            <a:endParaRPr lang="en-US" altLang="zh-CN" dirty="0"/>
          </a:p>
          <a:p>
            <a:endParaRPr lang="en-US" altLang="zh-CN" dirty="0"/>
          </a:p>
          <a:p>
            <a:endParaRPr lang="en-GB" altLang="zh-CN"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highlight>
                  <a:srgbClr val="FFFF00"/>
                </a:highlight>
              </a:rPr>
              <a:t>在实验中</a:t>
            </a:r>
            <a:r>
              <a:rPr kumimoji="1" lang="zh-CN" altLang="en-US" b="1" dirty="0"/>
              <a:t>漏洞检测工具的选取基于以下几个原则</a:t>
            </a:r>
            <a:r>
              <a:rPr kumimoji="1" lang="zh-CN" altLang="en-US" dirty="0"/>
              <a:t>：</a:t>
            </a:r>
            <a:endParaRPr kumimoji="1" lang="en-US" altLang="zh-CN" dirty="0"/>
          </a:p>
          <a:p>
            <a:r>
              <a:rPr kumimoji="1" lang="en-US" altLang="zh-CN" dirty="0"/>
              <a:t>1</a:t>
            </a:r>
            <a:r>
              <a:rPr kumimoji="1" lang="zh-CN" altLang="en-US" dirty="0"/>
              <a:t>、检测工具的源代码是能够获取的。</a:t>
            </a:r>
            <a:endParaRPr kumimoji="1" lang="en-US" altLang="zh-CN" dirty="0"/>
          </a:p>
          <a:p>
            <a:r>
              <a:rPr kumimoji="1" lang="en-US" altLang="zh-CN" dirty="0"/>
              <a:t>2</a:t>
            </a:r>
            <a:r>
              <a:rPr kumimoji="1" lang="zh-CN" altLang="en-US" dirty="0"/>
              <a:t>、该检测工具有一定知名度的，很多漏洞检测工具都以该工具作为测试基准。</a:t>
            </a:r>
            <a:endParaRPr kumimoji="1" lang="en-US" altLang="zh-CN" dirty="0"/>
          </a:p>
          <a:p>
            <a:r>
              <a:rPr kumimoji="1" lang="en-US" altLang="zh-CN" dirty="0"/>
              <a:t>3</a:t>
            </a:r>
            <a:r>
              <a:rPr kumimoji="1" lang="zh-CN" altLang="en-US" dirty="0"/>
              <a:t>、将智能合约源代码作为漏洞检测的输入。</a:t>
            </a:r>
            <a:endParaRPr kumimoji="1" lang="en-US" altLang="zh-CN" dirty="0"/>
          </a:p>
          <a:p>
            <a:r>
              <a:rPr kumimoji="1" lang="en-US" altLang="zh-CN" dirty="0"/>
              <a:t>4</a:t>
            </a:r>
            <a:r>
              <a:rPr kumimoji="1" lang="zh-CN" altLang="en-US" dirty="0"/>
              <a:t>、能够检测到本文提出的漏洞类型的一半及以上。</a:t>
            </a:r>
            <a:endParaRPr kumimoji="1" lang="en-US" altLang="zh-CN" dirty="0"/>
          </a:p>
          <a:p>
            <a:r>
              <a:rPr kumimoji="1" lang="zh-CN" altLang="en-US" dirty="0">
                <a:highlight>
                  <a:srgbClr val="FFFF00"/>
                </a:highlight>
              </a:rPr>
              <a:t>这里</a:t>
            </a:r>
            <a:r>
              <a:rPr kumimoji="1" lang="zh-CN" altLang="en-US" dirty="0"/>
              <a:t>选用了业界比较知名的评估指标来对漏洞检测效果进行评估。</a:t>
            </a:r>
            <a:endParaRPr kumimoji="1" lang="en-US" altLang="zh-CN" dirty="0"/>
          </a:p>
          <a:p>
            <a:r>
              <a:rPr kumimoji="1" lang="zh-CN" altLang="en-US" dirty="0"/>
              <a:t>数据集划分为训练集和测试集，比例为 </a:t>
            </a:r>
            <a:r>
              <a:rPr kumimoji="1" lang="en-US" altLang="zh-CN" dirty="0"/>
              <a:t>7:3</a:t>
            </a:r>
            <a:r>
              <a:rPr kumimoji="1" lang="zh-CN" altLang="en-US" dirty="0"/>
              <a:t>。</a:t>
            </a:r>
          </a:p>
        </p:txBody>
      </p:sp>
      <p:sp>
        <p:nvSpPr>
          <p:cNvPr id="4" name="灯片编号占位符 3"/>
          <p:cNvSpPr>
            <a:spLocks noGrp="1"/>
          </p:cNvSpPr>
          <p:nvPr>
            <p:ph type="sldNum" sz="quarter" idx="5"/>
          </p:nvPr>
        </p:nvSpPr>
        <p:spPr/>
        <p:txBody>
          <a:bodyPr/>
          <a:lstStyle/>
          <a:p>
            <a:fld id="{F30A879B-8FC9-42BD-9BA3-B88619596186}"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整个实验分为三个部分，首先是检测效果：</a:t>
            </a:r>
            <a:endParaRPr kumimoji="1" lang="en-US" altLang="zh-CN" dirty="0"/>
          </a:p>
          <a:p>
            <a:r>
              <a:rPr kumimoji="1" lang="zh-CN" altLang="en-US" dirty="0"/>
              <a:t>右边是我们实验对比的结果，可以看出我们的方法在准确率、召回率、精确率和 </a:t>
            </a:r>
            <a:r>
              <a:rPr kumimoji="1" lang="en-GB" altLang="zh-CN" dirty="0"/>
              <a:t>F1</a:t>
            </a:r>
            <a:r>
              <a:rPr kumimoji="1" lang="zh-CN" altLang="en-US" dirty="0"/>
              <a:t> 分数都优于现有面向源代码的漏洞检测工具。</a:t>
            </a:r>
            <a:endParaRPr kumimoji="1" lang="en-US" altLang="zh-CN" dirty="0"/>
          </a:p>
          <a:p>
            <a:r>
              <a:rPr kumimoji="1" lang="zh-CN" altLang="en-US" dirty="0"/>
              <a:t>这也说明我们提出的漏洞检测方法有着姣好的检测性能。</a:t>
            </a:r>
            <a:endParaRPr kumimoji="1" lang="en-US" altLang="zh-CN"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其次，是对检测效率的评估。</a:t>
            </a:r>
            <a:endParaRPr kumimoji="1" lang="en-US" altLang="zh-CN" dirty="0"/>
          </a:p>
          <a:p>
            <a:r>
              <a:rPr kumimoji="1" lang="zh-CN" altLang="en-US" dirty="0"/>
              <a:t>首先，评测各个工具的检测一个智能合约的平均检测时间，</a:t>
            </a:r>
            <a:r>
              <a:rPr kumimoji="1" lang="zh-CN" altLang="en-US" dirty="0">
                <a:highlight>
                  <a:srgbClr val="FFFF00"/>
                </a:highlight>
              </a:rPr>
              <a:t>其中蓝色代表本文提出的检测方法</a:t>
            </a:r>
            <a:r>
              <a:rPr kumimoji="1" lang="zh-CN" altLang="en-US" dirty="0"/>
              <a:t>，从结果中可以看出：</a:t>
            </a:r>
            <a:br>
              <a:rPr kumimoji="1" lang="en-US" altLang="zh-CN" dirty="0"/>
            </a:br>
            <a:r>
              <a:rPr kumimoji="1" lang="zh-CN" altLang="en-US" dirty="0"/>
              <a:t>本文提出的方法检测一个智能合约的时间只慢于 </a:t>
            </a:r>
            <a:r>
              <a:rPr kumimoji="1" lang="en-US" altLang="zh-CN" dirty="0"/>
              <a:t>DR-GCN</a:t>
            </a:r>
            <a:r>
              <a:rPr kumimoji="1" lang="zh-CN" altLang="en-US" dirty="0"/>
              <a:t>，它也是基于图匹配神经网络的，但是它生成的图时间简单，收敛很快，检测效果不佳。</a:t>
            </a:r>
            <a:endParaRPr kumimoji="1" lang="en-US" altLang="zh-CN" dirty="0"/>
          </a:p>
          <a:p>
            <a:r>
              <a:rPr kumimoji="1" lang="zh-CN" altLang="en-US" dirty="0">
                <a:highlight>
                  <a:srgbClr val="FFFF00"/>
                </a:highlight>
              </a:rPr>
              <a:t>其次</a:t>
            </a:r>
            <a:r>
              <a:rPr kumimoji="1" lang="zh-CN" altLang="en-US" dirty="0"/>
              <a:t>，对图神经网络类型的评估，</a:t>
            </a:r>
            <a:r>
              <a:rPr kumimoji="1" lang="en-US" altLang="zh-CN" dirty="0"/>
              <a:t>GMN</a:t>
            </a:r>
            <a:r>
              <a:rPr kumimoji="1" lang="zh-CN" altLang="en-US" dirty="0"/>
              <a:t>有着跨图注意力机制，优于一般的</a:t>
            </a:r>
            <a:r>
              <a:rPr kumimoji="1" lang="en-US" altLang="zh-CN" dirty="0"/>
              <a:t>GNN</a:t>
            </a:r>
            <a:r>
              <a:rPr kumimoji="1" lang="zh-CN" altLang="en-US" dirty="0"/>
              <a:t>网络模型。</a:t>
            </a:r>
            <a:endParaRPr kumimoji="1" lang="en-US" altLang="zh-CN"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接下来对图匹配神经网络模型的参数进行了评估，然后选取了其中能够达到最优性能的参数。</a:t>
            </a:r>
            <a:endParaRPr kumimoji="1" lang="en-US" altLang="zh-CN" dirty="0"/>
          </a:p>
          <a:p>
            <a:r>
              <a:rPr kumimoji="1" lang="zh-CN" altLang="en-US" dirty="0"/>
              <a:t>比如：迭代次数为 </a:t>
            </a:r>
            <a:r>
              <a:rPr kumimoji="1" lang="en-US" altLang="zh-CN" dirty="0"/>
              <a:t>80</a:t>
            </a:r>
            <a:r>
              <a:rPr kumimoji="1" lang="zh-CN" altLang="en-US" dirty="0"/>
              <a:t>、隐藏层数为 </a:t>
            </a:r>
            <a:r>
              <a:rPr kumimoji="1" lang="en-US" altLang="zh-CN" dirty="0"/>
              <a:t>4</a:t>
            </a:r>
            <a:r>
              <a:rPr kumimoji="1" lang="zh-CN" altLang="en-US" dirty="0"/>
              <a:t>、嵌入维度为 </a:t>
            </a:r>
            <a:r>
              <a:rPr kumimoji="1" lang="en-US" altLang="zh-CN" dirty="0"/>
              <a:t>100</a:t>
            </a:r>
            <a:r>
              <a:rPr kumimoji="1" lang="zh-CN" altLang="en-US" dirty="0"/>
              <a:t>、学习率为</a:t>
            </a:r>
            <a:r>
              <a:rPr kumimoji="1" lang="en-US" altLang="zh-CN" dirty="0"/>
              <a:t>0.001</a:t>
            </a:r>
            <a:endParaRPr kumimoji="1" lang="zh-CN" altLang="en-US"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接下来介绍面向字节码的漏洞检测方法</a:t>
            </a:r>
          </a:p>
        </p:txBody>
      </p:sp>
      <p:sp>
        <p:nvSpPr>
          <p:cNvPr id="4" name="灯片编号占位符 3"/>
          <p:cNvSpPr>
            <a:spLocks noGrp="1"/>
          </p:cNvSpPr>
          <p:nvPr>
            <p:ph type="sldNum" sz="quarter" idx="5"/>
          </p:nvPr>
        </p:nvSpPr>
        <p:spPr/>
        <p:txBody>
          <a:bodyPr/>
          <a:lstStyle/>
          <a:p>
            <a:fld id="{F30A879B-8FC9-42BD-9BA3-B88619596186}"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智能合约字节码不同于源代码，</a:t>
            </a:r>
            <a:r>
              <a:rPr lang="zh-CN" altLang="en-US" dirty="0">
                <a:highlight>
                  <a:srgbClr val="FFFF00"/>
                </a:highlight>
              </a:rPr>
              <a:t>主要体现在</a:t>
            </a:r>
            <a:endParaRPr lang="en-US" altLang="zh-CN"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它大多数情况下是以字节码的形式存在，并且难以从中直接提取结构信息，这也是进行漏洞检测的难点所在。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为了克服这些问题，本文工作基于字节码构建抽象语义图的方法。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主要有四个步骤，首先就是要对字节码进行解析。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今天我的汇报主要分为以下五个部分，分别是研究背景与意义、面向源代码和字节码的检测方法、系统设计与实现</a:t>
            </a:r>
            <a:r>
              <a:rPr kumimoji="1" lang="zh-CN" altLang="en-US" dirty="0">
                <a:solidFill>
                  <a:srgbClr val="FF0000"/>
                </a:solidFill>
                <a:highlight>
                  <a:srgbClr val="FFFF00"/>
                </a:highlight>
              </a:rPr>
              <a:t>以及</a:t>
            </a:r>
            <a:r>
              <a:rPr kumimoji="1" lang="zh-CN" altLang="en-US" dirty="0"/>
              <a:t>总结与展望</a:t>
            </a:r>
          </a:p>
        </p:txBody>
      </p:sp>
      <p:sp>
        <p:nvSpPr>
          <p:cNvPr id="4" name="灯片编号占位符 3"/>
          <p:cNvSpPr>
            <a:spLocks noGrp="1"/>
          </p:cNvSpPr>
          <p:nvPr>
            <p:ph type="sldNum" sz="quarter" idx="5"/>
          </p:nvPr>
        </p:nvSpPr>
        <p:spPr/>
        <p:txBody>
          <a:bodyPr/>
          <a:lstStyle/>
          <a:p>
            <a:fld id="{F30A879B-8FC9-42BD-9BA3-B8861959618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将智能合约部署到以太坊平台上时，会被编码为字节码。</a:t>
            </a:r>
            <a:endParaRPr lang="en-US" altLang="zh-CN" dirty="0"/>
          </a:p>
          <a:p>
            <a:r>
              <a:rPr lang="zh-CN" altLang="en-US" dirty="0"/>
              <a:t>字节码是十六进制组成的字符串，主要是由 </a:t>
            </a:r>
            <a:r>
              <a:rPr lang="en-GB" altLang="zh-CN" dirty="0"/>
              <a:t>Creation Code </a:t>
            </a:r>
            <a:r>
              <a:rPr lang="zh-CN" altLang="en-US" dirty="0"/>
              <a:t>和 </a:t>
            </a:r>
            <a:r>
              <a:rPr lang="en-GB" altLang="zh-CN" dirty="0"/>
              <a:t>Runtime Code </a:t>
            </a:r>
            <a:r>
              <a:rPr lang="zh-CN" altLang="en-US" dirty="0"/>
              <a:t>组成。</a:t>
            </a:r>
            <a:endParaRPr lang="en-US" altLang="zh-CN" dirty="0"/>
          </a:p>
          <a:p>
            <a:r>
              <a:rPr lang="zh-CN" altLang="en-US" dirty="0"/>
              <a:t>在以太坊上执行时，字节码会被翻译为操作码，并且借助以太坊虚拟机来执行具体事务。</a:t>
            </a:r>
            <a:endParaRPr lang="en-US" altLang="zh-CN"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可以根据操作码功能的不同，划分为不同操作码。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字节码中有语义信息的就是 </a:t>
            </a:r>
            <a:r>
              <a:rPr lang="en-US" altLang="zh-CN" dirty="0"/>
              <a:t>runtime code</a:t>
            </a:r>
            <a:r>
              <a:rPr lang="zh-CN" altLang="en-US" dirty="0"/>
              <a:t>，根据操作码类型将字节码转换为操作码。</a:t>
            </a:r>
            <a:endParaRPr lang="en-US" altLang="zh-CN"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在生成操作码之后，需要将它们划分为各个基本块。</a:t>
            </a:r>
            <a:endParaRPr lang="en-US" altLang="zh-CN" dirty="0"/>
          </a:p>
          <a:p>
            <a:r>
              <a:rPr lang="zh-CN" altLang="en-US" dirty="0"/>
              <a:t>这些基本块就是控制流的一个个节点。</a:t>
            </a:r>
            <a:endParaRPr lang="en-US" altLang="zh-CN" dirty="0"/>
          </a:p>
          <a:p>
            <a:r>
              <a:rPr lang="zh-CN" altLang="en-US" dirty="0"/>
              <a:t>基本块的开头和结尾可以根据以下操作码来进行划分。</a:t>
            </a:r>
            <a:endParaRPr lang="en-US" altLang="zh-CN"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操作码被划分出基本块之后，接下来要在基本块之间生成边。</a:t>
            </a:r>
            <a:endParaRPr lang="en-US" altLang="zh-CN" dirty="0"/>
          </a:p>
          <a:p>
            <a:r>
              <a:rPr lang="zh-CN" altLang="en-US" dirty="0"/>
              <a:t>首先，通过模拟符号执行来确定基本块跳转的目标。</a:t>
            </a:r>
            <a:endParaRPr lang="en-US" altLang="zh-CN" dirty="0"/>
          </a:p>
          <a:p>
            <a:r>
              <a:rPr lang="zh-CN" altLang="en-US" dirty="0"/>
              <a:t>然后，模拟以太坊虚拟机来确定两个基本块之间的控制流关系。</a:t>
            </a:r>
            <a:endParaRPr lang="en-US" altLang="zh-CN" dirty="0"/>
          </a:p>
          <a:p>
            <a:r>
              <a:rPr lang="zh-CN" altLang="en-US" dirty="0"/>
              <a:t>最后，保持语义连贯，在基本块之间添加顺序流边。</a:t>
            </a:r>
            <a:endParaRPr lang="en-US" altLang="zh-CN" dirty="0"/>
          </a:p>
          <a:p>
            <a:r>
              <a:rPr lang="zh-CN" altLang="en-US" dirty="0"/>
              <a:t>于是就在字节码上获取了基本语法信息。</a:t>
            </a:r>
            <a:endParaRPr lang="en-US" altLang="zh-CN"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为了进一步地表征智能合约的语义信息，需要对字节码进行规范化。</a:t>
            </a:r>
            <a:endParaRPr lang="en-US" altLang="zh-CN" dirty="0"/>
          </a:p>
          <a:p>
            <a:r>
              <a:rPr lang="zh-CN" altLang="en-US" dirty="0"/>
              <a:t>首先为不同操作码之后的数据打上语义化的标签，比如数据相关的操作码之后的数据打上 </a:t>
            </a:r>
            <a:r>
              <a:rPr lang="en-US" altLang="zh-CN" dirty="0" err="1"/>
              <a:t>ArithData</a:t>
            </a:r>
            <a:r>
              <a:rPr lang="en-US" altLang="zh-CN" dirty="0"/>
              <a:t> </a:t>
            </a:r>
            <a:r>
              <a:rPr lang="zh-CN" altLang="en-US" dirty="0"/>
              <a:t>标签。</a:t>
            </a:r>
            <a:endParaRPr lang="en-US" altLang="zh-CN" dirty="0"/>
          </a:p>
          <a:p>
            <a:r>
              <a:rPr lang="zh-CN" altLang="en-US" dirty="0"/>
              <a:t>并且将语义无关的操作码进行合并和删除，</a:t>
            </a:r>
            <a:r>
              <a:rPr lang="en-US" altLang="zh-CN" dirty="0"/>
              <a:t>LOG0-4 </a:t>
            </a:r>
            <a:r>
              <a:rPr lang="zh-CN" altLang="en-US" dirty="0"/>
              <a:t>可以合并为 </a:t>
            </a:r>
            <a:r>
              <a:rPr lang="en-US" altLang="zh-CN" dirty="0"/>
              <a:t>LOGX</a:t>
            </a:r>
            <a:r>
              <a:rPr lang="zh-CN" altLang="en-US" dirty="0"/>
              <a:t>，而</a:t>
            </a:r>
            <a:r>
              <a:rPr lang="en-US" altLang="zh-CN" dirty="0"/>
              <a:t>DUP1-16</a:t>
            </a:r>
            <a:r>
              <a:rPr lang="zh-CN" altLang="en-US" dirty="0"/>
              <a:t>就可以删除。</a:t>
            </a:r>
            <a:endParaRPr lang="en-US" altLang="zh-CN"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面向字节码的漏洞检测的整体思路与源代码的保持一致</a:t>
            </a:r>
            <a:endParaRPr lang="en-US" altLang="zh-CN" dirty="0"/>
          </a:p>
          <a:p>
            <a:r>
              <a:rPr lang="zh-CN" altLang="en-US" dirty="0"/>
              <a:t>主要区别在于生成抽象语义图的过程不同。</a:t>
            </a:r>
          </a:p>
        </p:txBody>
      </p:sp>
      <p:sp>
        <p:nvSpPr>
          <p:cNvPr id="4" name="灯片编号占位符 3"/>
          <p:cNvSpPr>
            <a:spLocks noGrp="1"/>
          </p:cNvSpPr>
          <p:nvPr>
            <p:ph type="sldNum" sz="quarter" idx="5"/>
          </p:nvPr>
        </p:nvSpPr>
        <p:spPr/>
        <p:txBody>
          <a:bodyPr/>
          <a:lstStyle/>
          <a:p>
            <a:fld id="{F30A879B-8FC9-42BD-9BA3-B88619596186}"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来到实验评估与分析环节。</a:t>
            </a:r>
            <a:endParaRPr kumimoji="1" lang="en-US" altLang="zh-CN" dirty="0"/>
          </a:p>
          <a:p>
            <a:r>
              <a:rPr kumimoji="1" lang="zh-CN" altLang="en-US" dirty="0"/>
              <a:t>选取的三个对比工作都是知名的面向字节码的漏洞检测工具。</a:t>
            </a:r>
            <a:endParaRPr kumimoji="1" lang="en-US" altLang="zh-CN" dirty="0"/>
          </a:p>
          <a:p>
            <a:r>
              <a:rPr kumimoji="1" lang="zh-CN" altLang="en-US" dirty="0"/>
              <a:t>具体的检测效果如右边的图所示，可以看出本文的方法在准确率、精确率和 </a:t>
            </a:r>
            <a:r>
              <a:rPr kumimoji="1" lang="en-GB" altLang="zh-CN" dirty="0"/>
              <a:t>F1 </a:t>
            </a:r>
            <a:r>
              <a:rPr kumimoji="1" lang="zh-CN" altLang="en-US" dirty="0"/>
              <a:t>分数等指标上都领先于其他检测工具</a:t>
            </a:r>
            <a:endParaRPr kumimoji="1" lang="en-US" altLang="zh-CN" dirty="0"/>
          </a:p>
          <a:p>
            <a:r>
              <a:rPr kumimoji="1" lang="zh-CN" altLang="en-US" dirty="0"/>
              <a:t>因此可以说明本文提出的方法在面向字节码的漏洞检测上依然有着良好的性能</a:t>
            </a:r>
            <a:endParaRPr kumimoji="1" lang="en-US" altLang="zh-CN" dirty="0"/>
          </a:p>
          <a:p>
            <a:r>
              <a:rPr kumimoji="1" lang="zh-CN" altLang="en-US" dirty="0"/>
              <a:t>同时也证明提出的字节码抽象语义图能够有效地表征智能合约字节码的语义特征。</a:t>
            </a:r>
            <a:endParaRPr kumimoji="1" lang="en-US" altLang="zh-CN"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接下来是对检测效率的评估，</a:t>
            </a:r>
            <a:endParaRPr kumimoji="1" lang="en-US" altLang="zh-CN" dirty="0"/>
          </a:p>
          <a:p>
            <a:r>
              <a:rPr kumimoji="1" lang="zh-CN" altLang="en-US" dirty="0"/>
              <a:t>可以看出本文面向字节码的漏洞检测方法在时间效率上与之前几乎保持一致，都有着很高的时间效率。</a:t>
            </a:r>
            <a:endParaRPr kumimoji="1" lang="en-US" altLang="zh-CN" dirty="0"/>
          </a:p>
          <a:p>
            <a:r>
              <a:rPr kumimoji="1" lang="zh-CN" altLang="en-US" dirty="0"/>
              <a:t>因为其他工具是基于符号执行或形式化验证，这些都耗时较长。</a:t>
            </a:r>
            <a:endParaRPr kumimoji="1" lang="en-US" altLang="zh-CN" dirty="0"/>
          </a:p>
          <a:p>
            <a:r>
              <a:rPr kumimoji="1" lang="zh-CN" altLang="en-US" dirty="0"/>
              <a:t>对神经网络模型的评估结果能够说明在面向字节码的检测中 </a:t>
            </a:r>
            <a:r>
              <a:rPr kumimoji="1" lang="en-US" altLang="zh-CN" dirty="0"/>
              <a:t>GMN</a:t>
            </a:r>
            <a:r>
              <a:rPr kumimoji="1" lang="zh-CN" altLang="en-US" dirty="0"/>
              <a:t> 依然有着更好的性能。</a:t>
            </a:r>
            <a:endParaRPr kumimoji="1" lang="en-US" altLang="zh-CN"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最后是对模型参数的评估，具体的实验结果如图所示。</a:t>
            </a:r>
            <a:endParaRPr kumimoji="1" lang="en-US" altLang="zh-CN" dirty="0"/>
          </a:p>
          <a:p>
            <a:r>
              <a:rPr kumimoji="1" lang="zh-CN" altLang="en-US" dirty="0"/>
              <a:t>依然是选取了最适合的参数来作为本次实验模型的测试基准。</a:t>
            </a:r>
          </a:p>
        </p:txBody>
      </p:sp>
      <p:sp>
        <p:nvSpPr>
          <p:cNvPr id="4" name="灯片编号占位符 3"/>
          <p:cNvSpPr>
            <a:spLocks noGrp="1"/>
          </p:cNvSpPr>
          <p:nvPr>
            <p:ph type="sldNum" sz="quarter" idx="5"/>
          </p:nvPr>
        </p:nvSpPr>
        <p:spPr/>
        <p:txBody>
          <a:bodyPr/>
          <a:lstStyle/>
          <a:p>
            <a:fld id="{F30A879B-8FC9-42BD-9BA3-B88619596186}"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本节是介绍本文实现的一个智能合约漏洞检测系统</a:t>
            </a:r>
          </a:p>
        </p:txBody>
      </p:sp>
      <p:sp>
        <p:nvSpPr>
          <p:cNvPr id="4" name="灯片编号占位符 3"/>
          <p:cNvSpPr>
            <a:spLocks noGrp="1"/>
          </p:cNvSpPr>
          <p:nvPr>
            <p:ph type="sldNum" sz="quarter" idx="5"/>
          </p:nvPr>
        </p:nvSpPr>
        <p:spPr/>
        <p:txBody>
          <a:bodyPr/>
          <a:lstStyle/>
          <a:p>
            <a:fld id="{F30A879B-8FC9-42BD-9BA3-B88619596186}"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a:t>
            </a:r>
            <a:r>
              <a:rPr lang="zh-CN" altLang="en-US" dirty="0">
                <a:highlight>
                  <a:srgbClr val="FFFF00"/>
                </a:highlight>
              </a:rPr>
              <a:t>我们来看一下</a:t>
            </a:r>
            <a:r>
              <a:rPr lang="zh-CN" altLang="en-US" dirty="0"/>
              <a:t>研究背景与意义</a:t>
            </a:r>
            <a:endParaRPr lang="en-US" altLang="zh-CN"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这个系统的具体架构如图所示：</a:t>
            </a:r>
            <a:endParaRPr lang="en-US" altLang="zh-CN" dirty="0"/>
          </a:p>
          <a:p>
            <a:r>
              <a:rPr lang="zh-CN" altLang="en-US" dirty="0"/>
              <a:t>主要的思想就是将面向源代码和字节码的方法进行整合</a:t>
            </a:r>
            <a:endParaRPr lang="en-US" altLang="zh-CN" dirty="0"/>
          </a:p>
          <a:p>
            <a:r>
              <a:rPr lang="zh-CN" altLang="en-US" dirty="0"/>
              <a:t>并且将它们的漏洞检测结果进行交叉验证，从而得出更加精细化的结果</a:t>
            </a:r>
            <a:endParaRPr lang="en-US" altLang="zh-CN" dirty="0"/>
          </a:p>
          <a:p>
            <a:r>
              <a:rPr lang="zh-CN" altLang="en-US" dirty="0"/>
              <a:t>从而提升漏洞检测的精确率。</a:t>
            </a:r>
          </a:p>
        </p:txBody>
      </p:sp>
      <p:sp>
        <p:nvSpPr>
          <p:cNvPr id="4" name="灯片编号占位符 3"/>
          <p:cNvSpPr>
            <a:spLocks noGrp="1"/>
          </p:cNvSpPr>
          <p:nvPr>
            <p:ph type="sldNum" sz="quarter" idx="5"/>
          </p:nvPr>
        </p:nvSpPr>
        <p:spPr/>
        <p:txBody>
          <a:bodyPr/>
          <a:lstStyle/>
          <a:p>
            <a:fld id="{F30A879B-8FC9-42BD-9BA3-B88619596186}"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漏洞检测系统，可以分别通过上传本地的智能合约文件、通过上传智能合约在 </a:t>
            </a:r>
            <a:r>
              <a:rPr lang="en-US" altLang="zh-CN" dirty="0" err="1"/>
              <a:t>EtherScan</a:t>
            </a:r>
            <a:r>
              <a:rPr lang="zh-CN" altLang="en-US" dirty="0"/>
              <a:t>上的地址，或者直接粘贴智能合约代码</a:t>
            </a:r>
            <a:endParaRPr lang="en-US" altLang="zh-CN" dirty="0"/>
          </a:p>
          <a:p>
            <a:r>
              <a:rPr lang="zh-CN" altLang="en-US" dirty="0"/>
              <a:t>后台会对上传的内容进行校验。</a:t>
            </a:r>
            <a:endParaRPr lang="en-US" altLang="zh-CN" dirty="0"/>
          </a:p>
          <a:p>
            <a:r>
              <a:rPr lang="zh-CN" altLang="en-US" dirty="0"/>
              <a:t>可以多选要检测的漏洞类型，并且展示漏洞检测结果。</a:t>
            </a:r>
            <a:endParaRPr lang="en-US" altLang="zh-CN" dirty="0"/>
          </a:p>
          <a:p>
            <a:r>
              <a:rPr lang="zh-CN" altLang="en-US" dirty="0"/>
              <a:t>为了对搭建的系统进行评估，收集了 </a:t>
            </a:r>
            <a:r>
              <a:rPr lang="en-US" altLang="zh-CN" dirty="0"/>
              <a:t>5907</a:t>
            </a:r>
            <a:r>
              <a:rPr lang="zh-CN" altLang="en-US" dirty="0"/>
              <a:t> 个智能合约，并且使用这些真实的智能合约对系统的漏洞检测精确率进行评估。</a:t>
            </a:r>
          </a:p>
        </p:txBody>
      </p:sp>
      <p:sp>
        <p:nvSpPr>
          <p:cNvPr id="4" name="灯片编号占位符 3"/>
          <p:cNvSpPr>
            <a:spLocks noGrp="1"/>
          </p:cNvSpPr>
          <p:nvPr>
            <p:ph type="sldNum" sz="quarter" idx="5"/>
          </p:nvPr>
        </p:nvSpPr>
        <p:spPr/>
        <p:txBody>
          <a:bodyPr/>
          <a:lstStyle/>
          <a:p>
            <a:fld id="{F30A879B-8FC9-42BD-9BA3-B88619596186}"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首先是分别采用面向字节码和面向源代码的方法进行检测，对结果进行人工检验之后，得出了各个漏洞类型的准确率。</a:t>
            </a:r>
          </a:p>
        </p:txBody>
      </p:sp>
      <p:sp>
        <p:nvSpPr>
          <p:cNvPr id="4" name="灯片编号占位符 3"/>
          <p:cNvSpPr>
            <a:spLocks noGrp="1"/>
          </p:cNvSpPr>
          <p:nvPr>
            <p:ph type="sldNum" sz="quarter" idx="5"/>
          </p:nvPr>
        </p:nvSpPr>
        <p:spPr/>
        <p:txBody>
          <a:bodyPr/>
          <a:lstStyle/>
          <a:p>
            <a:fld id="{F30A879B-8FC9-42BD-9BA3-B88619596186}"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然后采用系统进行漏洞检测，对两种漏洞检测结果进行交叉验证，从而可以有效地提升漏洞检测的精确率。</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第五部分是</a:t>
            </a:r>
            <a:r>
              <a:rPr lang="zh-CN" altLang="en-US" dirty="0">
                <a:highlight>
                  <a:srgbClr val="FFFF00"/>
                </a:highlight>
              </a:rPr>
              <a:t>总结</a:t>
            </a:r>
            <a:r>
              <a:rPr lang="zh-CN" altLang="en-US">
                <a:highlight>
                  <a:srgbClr val="FFFF00"/>
                </a:highlight>
              </a:rPr>
              <a:t>与展望</a:t>
            </a:r>
            <a:endParaRPr lang="zh-CN" altLang="en-US"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37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t>智能合约 </a:t>
            </a:r>
            <a:r>
              <a:rPr lang="en-US" altLang="zh-CN" sz="1200" b="1" dirty="0"/>
              <a:t>(Smart Contract)</a:t>
            </a:r>
            <a:r>
              <a:rPr lang="zh-CN" altLang="en-US" sz="1200" b="1" dirty="0"/>
              <a:t>，最早由</a:t>
            </a:r>
            <a:r>
              <a:rPr lang="zh-CN" altLang="en-US" sz="1200" dirty="0"/>
              <a:t>尼克</a:t>
            </a:r>
            <a:r>
              <a:rPr lang="en-US" altLang="zh-CN" sz="1200" dirty="0"/>
              <a:t>·</a:t>
            </a:r>
            <a:r>
              <a:rPr lang="zh-CN" altLang="en-US" sz="1200" dirty="0"/>
              <a:t>萨博在 </a:t>
            </a:r>
            <a:r>
              <a:rPr lang="en-US" altLang="zh-CN" sz="1200" dirty="0"/>
              <a:t>1994</a:t>
            </a:r>
            <a:r>
              <a:rPr lang="zh-CN" altLang="en-US" sz="1200" dirty="0"/>
              <a:t> 年提出，随着区块链和以太坊的成熟，智能合约逐渐应用到现实中来。</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智能合约的本质是一串代码，所以它自然就跟其他软件一样会因为自身的限制和开发人员水平而产生漏洞。</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p>
          <a:p>
            <a:r>
              <a:rPr lang="zh-CN" altLang="en-US" dirty="0"/>
              <a:t>因此智能合约也遭受了多次攻击，从而造成了巨大的经济损失。</a:t>
            </a:r>
          </a:p>
        </p:txBody>
      </p:sp>
      <p:sp>
        <p:nvSpPr>
          <p:cNvPr id="4" name="灯片编号占位符 3"/>
          <p:cNvSpPr>
            <a:spLocks noGrp="1"/>
          </p:cNvSpPr>
          <p:nvPr>
            <p:ph type="sldNum" sz="quarter" idx="5"/>
          </p:nvPr>
        </p:nvSpPr>
        <p:spPr/>
        <p:txBody>
          <a:bodyPr/>
          <a:lstStyle/>
          <a:p>
            <a:fld id="{F30A879B-8FC9-42BD-9BA3-B8861959618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highlight>
                  <a:srgbClr val="FFFF00"/>
                </a:highlight>
                <a:sym typeface="+mn-ea"/>
              </a:rPr>
              <a:t>为了在合约部署之前就对智能合约进行漏洞检测，避免上述问题</a:t>
            </a:r>
            <a:r>
              <a:rPr lang="zh-CN" altLang="en-US" dirty="0">
                <a:sym typeface="+mn-ea"/>
              </a:rPr>
              <a:t>，</a:t>
            </a:r>
            <a:r>
              <a:rPr lang="zh-CN" altLang="en-US" dirty="0"/>
              <a:t>国内外研究人员已经开展了很多研究工作。</a:t>
            </a:r>
            <a:endParaRPr lang="en-US" altLang="zh-CN" dirty="0"/>
          </a:p>
          <a:p>
            <a:endParaRPr lang="en-US" altLang="zh-CN" dirty="0"/>
          </a:p>
          <a:p>
            <a:r>
              <a:rPr lang="zh-CN" altLang="en-US" dirty="0"/>
              <a:t>研究内容主要分为以下四类，在后方的括号中也列举了各个类别中比较知名的方法。</a:t>
            </a:r>
            <a:endParaRPr lang="en-US" altLang="zh-CN" dirty="0"/>
          </a:p>
          <a:p>
            <a:endParaRPr lang="en-US" altLang="zh-CN" dirty="0"/>
          </a:p>
          <a:p>
            <a:r>
              <a:rPr lang="zh-CN" altLang="en-US" dirty="0"/>
              <a:t>这四种方法都各有其优缺点，难以达到理想的漏洞检测效果。</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本文针对现有工作中存在的问题，提出了不同的解决方案：</a:t>
            </a:r>
            <a:endParaRPr lang="en-US" altLang="zh-CN" dirty="0"/>
          </a:p>
          <a:p>
            <a:r>
              <a:rPr lang="en-US" altLang="zh-CN" dirty="0"/>
              <a:t>1</a:t>
            </a:r>
            <a:r>
              <a:rPr lang="zh-CN" altLang="en-US" dirty="0"/>
              <a:t>、采用抽象语义图来表征智能合约。</a:t>
            </a:r>
            <a:endParaRPr lang="en-US" altLang="zh-CN" dirty="0"/>
          </a:p>
          <a:p>
            <a:r>
              <a:rPr lang="en-US" altLang="zh-CN" dirty="0"/>
              <a:t>2</a:t>
            </a:r>
            <a:r>
              <a:rPr lang="zh-CN" altLang="en-US" dirty="0"/>
              <a:t>、利用图匹配神经网络来对这四种漏洞类型进行检测</a:t>
            </a:r>
            <a:endParaRPr lang="en-US" altLang="zh-CN" dirty="0"/>
          </a:p>
          <a:p>
            <a:r>
              <a:rPr lang="en-US" altLang="zh-CN" dirty="0"/>
              <a:t>3</a:t>
            </a:r>
            <a:r>
              <a:rPr lang="zh-CN" altLang="en-US" dirty="0"/>
              <a:t>、设计并实现了智能合约漏洞检测系统。</a:t>
            </a:r>
            <a:endParaRPr lang="en-US" altLang="zh-CN" dirty="0"/>
          </a:p>
          <a:p>
            <a:endParaRPr lang="en-US" altLang="zh-CN" dirty="0"/>
          </a:p>
          <a:p>
            <a:r>
              <a:rPr lang="zh-CN" altLang="en-US" dirty="0"/>
              <a:t>需要特别说明的是，之所以选择这四种漏洞类型：</a:t>
            </a:r>
            <a:endParaRPr lang="en-US" altLang="zh-CN" dirty="0"/>
          </a:p>
          <a:p>
            <a:r>
              <a:rPr lang="zh-CN" altLang="en-US" dirty="0"/>
              <a:t>首先，它们十分常见，而且有造成损失的实际案例</a:t>
            </a:r>
            <a:endParaRPr lang="en-US" altLang="zh-CN" dirty="0"/>
          </a:p>
          <a:p>
            <a:r>
              <a:rPr lang="zh-CN" altLang="en-US" dirty="0"/>
              <a:t>其次，较多漏洞检测工具都覆盖了这四种漏洞类型，方便后来开展对比工作。</a:t>
            </a:r>
            <a:endParaRPr lang="en-US" altLang="zh-CN" dirty="0"/>
          </a:p>
          <a:p>
            <a:endParaRPr lang="en-US" altLang="zh-CN" dirty="0"/>
          </a:p>
          <a:p>
            <a:r>
              <a:rPr lang="zh-CN" altLang="en-US" dirty="0"/>
              <a:t>右边是本文的基本架构，介绍整篇文章的行文逻辑。</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思源宋体 CN Heavy" panose="02020900000000000000" pitchFamily="18" charset="-122"/>
                <a:ea typeface="思源宋体 CN Heavy" panose="02020900000000000000" pitchFamily="18" charset="-122"/>
              </a:rPr>
              <a:t>本文从源代码和字节码两个角度开展了智能合约漏洞检测研究</a:t>
            </a:r>
            <a:endParaRPr lang="en-US" altLang="zh-CN" dirty="0">
              <a:latin typeface="思源宋体 CN Heavy" panose="02020900000000000000" pitchFamily="18" charset="-122"/>
              <a:ea typeface="思源宋体 CN Heavy" panose="02020900000000000000" pitchFamily="18" charset="-122"/>
            </a:endParaRPr>
          </a:p>
          <a:p>
            <a:r>
              <a:rPr lang="zh-CN" altLang="en-US" dirty="0">
                <a:highlight>
                  <a:srgbClr val="FFFF00"/>
                </a:highlight>
                <a:latin typeface="思源宋体 CN Heavy" panose="02020900000000000000" pitchFamily="18" charset="-122"/>
                <a:ea typeface="思源宋体 CN Heavy" panose="02020900000000000000" pitchFamily="18" charset="-122"/>
              </a:rPr>
              <a:t>接下来</a:t>
            </a:r>
            <a:r>
              <a:rPr lang="zh-CN" altLang="en-US" dirty="0">
                <a:latin typeface="思源宋体 CN Heavy" panose="02020900000000000000" pitchFamily="18" charset="-122"/>
                <a:ea typeface="思源宋体 CN Heavy" panose="02020900000000000000" pitchFamily="18" charset="-122"/>
              </a:rPr>
              <a:t>介绍面向源代码的漏洞检测方法</a:t>
            </a:r>
            <a:endParaRPr lang="en-US" altLang="zh-CN" dirty="0">
              <a:latin typeface="思源宋体 CN Heavy" panose="02020900000000000000" pitchFamily="18" charset="-122"/>
              <a:ea typeface="思源宋体 CN Heavy" panose="02020900000000000000" pitchFamily="18" charset="-122"/>
            </a:endParaRPr>
          </a:p>
        </p:txBody>
      </p:sp>
      <p:sp>
        <p:nvSpPr>
          <p:cNvPr id="4" name="灯片编号占位符 3"/>
          <p:cNvSpPr>
            <a:spLocks noGrp="1"/>
          </p:cNvSpPr>
          <p:nvPr>
            <p:ph type="sldNum" sz="quarter" idx="5"/>
          </p:nvPr>
        </p:nvSpPr>
        <p:spPr/>
        <p:txBody>
          <a:bodyPr/>
          <a:lstStyle/>
          <a:p>
            <a:fld id="{F30A879B-8FC9-42BD-9BA3-B88619596186}"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面向源代码的漏洞检测方法将图向量化嵌入和图神经网络相结合，主要分为模型训练和漏洞检测两个阶段。</a:t>
            </a:r>
            <a:r>
              <a:rPr lang="zh-CN" altLang="en-US" dirty="0">
                <a:highlight>
                  <a:srgbClr val="FFFF00"/>
                </a:highlight>
              </a:rPr>
              <a:t>在训练阶段中，</a:t>
            </a:r>
            <a:endParaRPr lang="en-US" altLang="zh-CN" dirty="0"/>
          </a:p>
          <a:p>
            <a:r>
              <a:rPr lang="zh-CN" altLang="en-US" dirty="0"/>
              <a:t>首先，将一对智能合约当作模型的输入，分别将它们生成抽象语法树之后，然后从中抽取数据流边和控制流边，进而生成抽象语义图。</a:t>
            </a:r>
            <a:endParaRPr lang="en-US" altLang="zh-CN" dirty="0"/>
          </a:p>
          <a:p>
            <a:r>
              <a:rPr lang="zh-CN" altLang="en-US" dirty="0"/>
              <a:t>其次，利用词嵌入模型将抽象语义图转化为图数据结构</a:t>
            </a:r>
            <a:endParaRPr lang="en-US" altLang="zh-CN" dirty="0"/>
          </a:p>
          <a:p>
            <a:r>
              <a:rPr lang="zh-CN" altLang="en-US" dirty="0"/>
              <a:t>然后，将这一对智能合约生成的图数据结构输入到图匹配神经网络中，根据训练集中标签来对模型中的参数进行调整。</a:t>
            </a:r>
            <a:endParaRPr lang="en-US" altLang="zh-CN" dirty="0"/>
          </a:p>
          <a:p>
            <a:r>
              <a:rPr lang="zh-CN" altLang="en-US" dirty="0"/>
              <a:t>最后，经过训练集的训练，会得到一个训练好的模型。</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接下来就是漏洞检测阶段，合约每种漏洞的检测检测流程都是一样的：</a:t>
            </a:r>
            <a:endParaRPr lang="en-US" altLang="zh-CN" dirty="0"/>
          </a:p>
          <a:p>
            <a:r>
              <a:rPr lang="zh-CN" altLang="en-US" dirty="0"/>
              <a:t>首先，将待检测的合约和包含特定漏洞类型的智能合约一起作为输入</a:t>
            </a:r>
            <a:endParaRPr lang="en-US" altLang="zh-CN" dirty="0"/>
          </a:p>
          <a:p>
            <a:r>
              <a:rPr lang="zh-CN" altLang="en-US" dirty="0"/>
              <a:t>其次，生成相对应的图数据结构，</a:t>
            </a:r>
            <a:endParaRPr lang="en-US" altLang="zh-CN" dirty="0"/>
          </a:p>
          <a:p>
            <a:r>
              <a:rPr lang="zh-CN" altLang="en-US" dirty="0"/>
              <a:t>然后，输入到训练好的模型中，生成两个合约相对应的图向量</a:t>
            </a:r>
            <a:endParaRPr lang="en-US" altLang="zh-CN" dirty="0"/>
          </a:p>
          <a:p>
            <a:r>
              <a:rPr lang="zh-CN" altLang="en-US" dirty="0"/>
              <a:t>最后，根据两个图向量是否相似，判断待检测合约是否包含相对应的漏洞。</a:t>
            </a:r>
            <a:endParaRPr lang="en-US" altLang="zh-CN" dirty="0"/>
          </a:p>
          <a:p>
            <a:endParaRPr lang="en-US" altLang="zh-CN" dirty="0"/>
          </a:p>
          <a:p>
            <a:r>
              <a:rPr lang="zh-CN" altLang="en-US" dirty="0"/>
              <a:t>以上就是本文面向源代码漏洞检测的基本架构了，下面将具体介绍如何从智能合约源代码中生成图数据结构。</a:t>
            </a:r>
            <a:endParaRPr lang="en-US" altLang="zh-CN"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5" name="图片 14" descr="图片包含 树, 户外, 建筑物, 道路&#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l="1452" t="9383" r="6995" b="13488"/>
          <a:stretch>
            <a:fillRect/>
          </a:stretch>
        </p:blipFill>
        <p:spPr>
          <a:xfrm>
            <a:off x="0" y="-1"/>
            <a:ext cx="12192000" cy="6858000"/>
          </a:xfrm>
          <a:prstGeom prst="rect">
            <a:avLst/>
          </a:prstGeom>
        </p:spPr>
      </p:pic>
      <p:sp>
        <p:nvSpPr>
          <p:cNvPr id="20" name="矩形 19"/>
          <p:cNvSpPr/>
          <p:nvPr userDrawn="1"/>
        </p:nvSpPr>
        <p:spPr>
          <a:xfrm>
            <a:off x="0" y="0"/>
            <a:ext cx="10456333"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直角三角形 20"/>
          <p:cNvSpPr/>
          <p:nvPr userDrawn="1"/>
        </p:nvSpPr>
        <p:spPr>
          <a:xfrm flipV="1">
            <a:off x="10456333" y="-1"/>
            <a:ext cx="1363134" cy="6858000"/>
          </a:xfrm>
          <a:prstGeom prst="rtTriangl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p:nvPr userDrawn="1"/>
        </p:nvPicPr>
        <p:blipFill>
          <a:blip r:embed="rId3">
            <a:extLst>
              <a:ext uri="{28A0092B-C50C-407E-A947-70E740481C1C}">
                <a14:useLocalDpi xmlns:a14="http://schemas.microsoft.com/office/drawing/2010/main" val="0"/>
              </a:ext>
            </a:extLst>
          </a:blip>
          <a:stretch>
            <a:fillRect/>
          </a:stretch>
        </p:blipFill>
        <p:spPr>
          <a:xfrm>
            <a:off x="285463" y="137508"/>
            <a:ext cx="3148398" cy="1000762"/>
          </a:xfrm>
          <a:prstGeom prst="rect">
            <a:avLst/>
          </a:prstGeom>
        </p:spPr>
      </p:pic>
      <p:sp>
        <p:nvSpPr>
          <p:cNvPr id="25" name="文本占位符 24"/>
          <p:cNvSpPr>
            <a:spLocks noGrp="1"/>
          </p:cNvSpPr>
          <p:nvPr>
            <p:ph type="body" sz="quarter" idx="10"/>
          </p:nvPr>
        </p:nvSpPr>
        <p:spPr>
          <a:xfrm>
            <a:off x="840441" y="2497667"/>
            <a:ext cx="10307171" cy="711200"/>
          </a:xfrm>
        </p:spPr>
        <p:txBody>
          <a:bodyPr>
            <a:noAutofit/>
          </a:bodyPr>
          <a:lstStyle>
            <a:lvl1pPr marL="0" indent="0" algn="ctr">
              <a:buNone/>
              <a:defRPr sz="4800" b="1" baseline="0">
                <a:latin typeface="Arial" panose="020B0604020202020204" pitchFamily="34" charset="0"/>
                <a:ea typeface="+mj-ea"/>
              </a:defRPr>
            </a:lvl1pPr>
            <a:lvl2pPr marL="457200" indent="0">
              <a:buNone/>
              <a:defRPr/>
            </a:lvl2pPr>
          </a:lstStyle>
          <a:p>
            <a:pPr lvl="0"/>
            <a:r>
              <a:rPr lang="zh-CN" altLang="en-US"/>
              <a:t>单击此处编辑母版文本样式</a:t>
            </a:r>
          </a:p>
        </p:txBody>
      </p:sp>
      <p:sp>
        <p:nvSpPr>
          <p:cNvPr id="26" name="文本占位符 24"/>
          <p:cNvSpPr>
            <a:spLocks noGrp="1"/>
          </p:cNvSpPr>
          <p:nvPr>
            <p:ph type="body" sz="quarter" idx="11"/>
          </p:nvPr>
        </p:nvSpPr>
        <p:spPr>
          <a:xfrm>
            <a:off x="840441" y="3208867"/>
            <a:ext cx="10307171" cy="440267"/>
          </a:xfrm>
        </p:spPr>
        <p:txBody>
          <a:bodyPr>
            <a:noAutofit/>
          </a:bodyPr>
          <a:lstStyle>
            <a:lvl1pPr marL="0" indent="0" algn="ctr">
              <a:buNone/>
              <a:defRPr sz="2400" b="1" baseline="0">
                <a:latin typeface="Arial" panose="020B0604020202020204" pitchFamily="34" charset="0"/>
                <a:ea typeface="+mn-ea"/>
              </a:defRPr>
            </a:lvl1pPr>
            <a:lvl2pPr marL="457200" indent="0">
              <a:buNone/>
              <a:defRPr/>
            </a:lvl2pPr>
          </a:lstStyle>
          <a:p>
            <a:pPr lvl="0"/>
            <a:r>
              <a:rPr lang="zh-CN" altLang="en-US"/>
              <a:t>单击此处编辑母版文本样式</a:t>
            </a:r>
          </a:p>
        </p:txBody>
      </p:sp>
      <p:sp>
        <p:nvSpPr>
          <p:cNvPr id="27" name="文本占位符 24"/>
          <p:cNvSpPr>
            <a:spLocks noGrp="1"/>
          </p:cNvSpPr>
          <p:nvPr>
            <p:ph type="body" sz="quarter" idx="12"/>
          </p:nvPr>
        </p:nvSpPr>
        <p:spPr>
          <a:xfrm>
            <a:off x="4296460" y="6493931"/>
            <a:ext cx="3395133" cy="364068"/>
          </a:xfrm>
        </p:spPr>
        <p:txBody>
          <a:bodyPr>
            <a:noAutofit/>
          </a:bodyPr>
          <a:lstStyle>
            <a:lvl1pPr marL="0" indent="0" algn="ctr">
              <a:buNone/>
              <a:defRPr sz="2000" b="1" baseline="0">
                <a:solidFill>
                  <a:srgbClr val="416115"/>
                </a:solidFill>
                <a:latin typeface="Arial" panose="020B0604020202020204" pitchFamily="34" charset="0"/>
                <a:ea typeface="+mn-ea"/>
              </a:defRPr>
            </a:lvl1pPr>
            <a:lvl2pPr marL="457200" indent="0">
              <a:buNone/>
              <a:defRPr/>
            </a:lvl2pPr>
          </a:lstStyle>
          <a:p>
            <a:pPr lvl="0"/>
            <a:r>
              <a:rPr lang="zh-CN" altLang="en-US"/>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pic>
        <p:nvPicPr>
          <p:cNvPr id="7" name="图片 6"/>
          <p:cNvPicPr/>
          <p:nvPr userDrawn="1"/>
        </p:nvPicPr>
        <p:blipFill>
          <a:blip r:embed="rId3">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8" name="矩形 7"/>
          <p:cNvSpPr/>
          <p:nvPr userDrawn="1"/>
        </p:nvSpPr>
        <p:spPr>
          <a:xfrm>
            <a:off x="748180" y="3883078"/>
            <a:ext cx="3041850" cy="306100"/>
          </a:xfrm>
          <a:prstGeom prst="rect">
            <a:avLst/>
          </a:prstGeom>
          <a:solidFill>
            <a:srgbClr val="FFCC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400" b="0"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9" name="矩形 8"/>
          <p:cNvSpPr/>
          <p:nvPr userDrawn="1"/>
        </p:nvSpPr>
        <p:spPr>
          <a:xfrm>
            <a:off x="748180" y="3140495"/>
            <a:ext cx="2964273" cy="1107996"/>
          </a:xfrm>
          <a:prstGeom prst="rect">
            <a:avLst/>
          </a:prstGeom>
        </p:spPr>
        <p:txBody>
          <a:bodyPr wrap="none" lIns="0">
            <a:spAutoFit/>
          </a:bodyPr>
          <a:lstStyle/>
          <a:p>
            <a:pPr algn="ctr">
              <a:defRPr/>
            </a:pPr>
            <a:r>
              <a:rPr lang="en-US" altLang="zh-CN" sz="6600" dirty="0">
                <a:solidFill>
                  <a:schemeClr val="bg1">
                    <a:lumMod val="65000"/>
                  </a:schemeClr>
                </a:solidFill>
                <a:latin typeface="Arial" panose="020B0604020202020204"/>
              </a:rPr>
              <a:t>content</a:t>
            </a:r>
            <a:endParaRPr lang="zh-CN" altLang="en-US" sz="6600" dirty="0">
              <a:solidFill>
                <a:schemeClr val="bg1">
                  <a:lumMod val="65000"/>
                </a:schemeClr>
              </a:solidFill>
              <a:latin typeface="Arial" panose="020B0604020202020204"/>
            </a:endParaRPr>
          </a:p>
        </p:txBody>
      </p:sp>
      <p:sp>
        <p:nvSpPr>
          <p:cNvPr id="10" name="文本框 9"/>
          <p:cNvSpPr txBox="1"/>
          <p:nvPr userDrawn="1"/>
        </p:nvSpPr>
        <p:spPr>
          <a:xfrm>
            <a:off x="925503" y="2480263"/>
            <a:ext cx="3637041" cy="1015663"/>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6000" b="1" i="0" u="none" strike="noStrike" kern="0" cap="none" spc="0" normalizeH="0" baseline="0" noProof="0" dirty="0">
                <a:ln>
                  <a:noFill/>
                </a:ln>
                <a:solidFill>
                  <a:srgbClr val="445437"/>
                </a:solidFill>
                <a:effectLst/>
                <a:uLnTx/>
                <a:uFillTx/>
                <a:latin typeface="思源宋体 CN Heavy" panose="02020900000000000000" pitchFamily="18" charset="-122"/>
                <a:ea typeface="思源宋体 CN Heavy" panose="02020900000000000000" pitchFamily="18" charset="-122"/>
              </a:rPr>
              <a:t>目录</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r="10904"/>
          <a:stretch>
            <a:fillRect/>
          </a:stretch>
        </p:blipFill>
        <p:spPr>
          <a:xfrm>
            <a:off x="1" y="0"/>
            <a:ext cx="12192000" cy="6858000"/>
          </a:xfrm>
          <a:prstGeom prst="rect">
            <a:avLst/>
          </a:prstGeom>
        </p:spPr>
      </p:pic>
      <p:sp>
        <p:nvSpPr>
          <p:cNvPr id="8" name="矩形 7"/>
          <p:cNvSpPr/>
          <p:nvPr userDrawn="1"/>
        </p:nvSpPr>
        <p:spPr>
          <a:xfrm>
            <a:off x="-1" y="0"/>
            <a:ext cx="12192000" cy="6858000"/>
          </a:xfrm>
          <a:prstGeom prst="rect">
            <a:avLst/>
          </a:prstGeom>
          <a:solidFill>
            <a:schemeClr val="bg1">
              <a:lumMod val="9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p:nvPr userDrawn="1"/>
        </p:nvPicPr>
        <p:blipFill>
          <a:blip r:embed="rId3">
            <a:extLst>
              <a:ext uri="{28A0092B-C50C-407E-A947-70E740481C1C}">
                <a14:useLocalDpi xmlns:a14="http://schemas.microsoft.com/office/drawing/2010/main" val="0"/>
              </a:ext>
            </a:extLst>
          </a:blip>
          <a:stretch>
            <a:fillRect/>
          </a:stretch>
        </p:blipFill>
        <p:spPr>
          <a:xfrm>
            <a:off x="285463" y="137508"/>
            <a:ext cx="3148398" cy="1000762"/>
          </a:xfrm>
          <a:prstGeom prst="rect">
            <a:avLst/>
          </a:prstGeom>
        </p:spPr>
      </p:pic>
      <p:sp>
        <p:nvSpPr>
          <p:cNvPr id="9" name="文本占位符 24"/>
          <p:cNvSpPr>
            <a:spLocks noGrp="1"/>
          </p:cNvSpPr>
          <p:nvPr>
            <p:ph type="body" sz="quarter" idx="10"/>
          </p:nvPr>
        </p:nvSpPr>
        <p:spPr>
          <a:xfrm>
            <a:off x="1782234" y="2497667"/>
            <a:ext cx="8627533" cy="711200"/>
          </a:xfrm>
        </p:spPr>
        <p:txBody>
          <a:bodyPr>
            <a:noAutofit/>
          </a:bodyPr>
          <a:lstStyle>
            <a:lvl1pPr marL="0" indent="0" algn="ctr">
              <a:buNone/>
              <a:defRPr sz="4800" b="1">
                <a:latin typeface="+mj-ea"/>
                <a:ea typeface="+mj-ea"/>
              </a:defRPr>
            </a:lvl1pPr>
            <a:lvl2pPr marL="457200" indent="0">
              <a:buNone/>
              <a:defRPr/>
            </a:lvl2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22" name="图片 21"/>
          <p:cNvPicPr>
            <a:picLocks noChangeAspect="1"/>
          </p:cNvPicPr>
          <p:nvPr userDrawn="1"/>
        </p:nvPicPr>
        <p:blipFill rotWithShape="1">
          <a:blip r:embed="rId2">
            <a:extLst>
              <a:ext uri="{28A0092B-C50C-407E-A947-70E740481C1C}">
                <a14:useLocalDpi xmlns:a14="http://schemas.microsoft.com/office/drawing/2010/main" val="0"/>
              </a:ext>
            </a:extLst>
          </a:blip>
          <a:srcRect l="18297" t="20497" r="-5002" b="15614"/>
          <a:stretch>
            <a:fillRect/>
          </a:stretch>
        </p:blipFill>
        <p:spPr>
          <a:xfrm>
            <a:off x="0" y="0"/>
            <a:ext cx="9981127" cy="6858000"/>
          </a:xfrm>
          <a:prstGeom prst="rect">
            <a:avLst/>
          </a:prstGeom>
        </p:spPr>
      </p:pic>
      <p:pic>
        <p:nvPicPr>
          <p:cNvPr id="6" name="图片 5"/>
          <p:cNvPicPr>
            <a:picLocks noChangeAspect="1"/>
          </p:cNvPicPr>
          <p:nvPr userDrawn="1"/>
        </p:nvPicPr>
        <p:blipFill>
          <a:blip r:embed="rId3" cstate="print"/>
          <a:stretch>
            <a:fillRect/>
          </a:stretch>
        </p:blipFill>
        <p:spPr>
          <a:xfrm>
            <a:off x="9405303" y="320611"/>
            <a:ext cx="2198052" cy="698681"/>
          </a:xfrm>
          <a:prstGeom prst="rect">
            <a:avLst/>
          </a:prstGeom>
        </p:spPr>
      </p:pic>
      <p:pic>
        <p:nvPicPr>
          <p:cNvPr id="12" name="图片 1" descr="blob-shape"/>
          <p:cNvPicPr>
            <a:picLocks noChangeAspect="1"/>
          </p:cNvPicPr>
          <p:nvPr userDrawn="1"/>
        </p:nvPicPr>
        <p:blipFill>
          <a:blip r:embed="rId4" cstate="print">
            <a:extLst>
              <a:ext uri="{96DAC541-7B7A-43D3-8B79-37D633B846F1}">
                <asvg:svgBlip xmlns:asvg="http://schemas.microsoft.com/office/drawing/2016/SVG/main" r:embed="rId5"/>
              </a:ext>
            </a:extLst>
          </a:blip>
          <a:stretch>
            <a:fillRect/>
          </a:stretch>
        </p:blipFill>
        <p:spPr>
          <a:xfrm flipH="1">
            <a:off x="1335378" y="1681765"/>
            <a:ext cx="3823147" cy="3823147"/>
          </a:xfrm>
          <a:prstGeom prst="rect">
            <a:avLst/>
          </a:prstGeom>
        </p:spPr>
      </p:pic>
      <p:cxnSp>
        <p:nvCxnSpPr>
          <p:cNvPr id="14" name="直接连接符 13"/>
          <p:cNvCxnSpPr/>
          <p:nvPr userDrawn="1"/>
        </p:nvCxnSpPr>
        <p:spPr>
          <a:xfrm>
            <a:off x="4835801" y="3684964"/>
            <a:ext cx="4811782" cy="0"/>
          </a:xfrm>
          <a:prstGeom prst="line">
            <a:avLst/>
          </a:prstGeom>
          <a:noFill/>
          <a:ln w="50800" cap="flat" cmpd="sng" algn="ctr">
            <a:solidFill>
              <a:srgbClr val="416115"/>
            </a:solidFill>
            <a:prstDash val="solid"/>
            <a:miter lim="800000"/>
          </a:ln>
          <a:effectLst/>
        </p:spPr>
      </p:cxnSp>
      <p:sp>
        <p:nvSpPr>
          <p:cNvPr id="17" name="内容占位符 16"/>
          <p:cNvSpPr>
            <a:spLocks noGrp="1"/>
          </p:cNvSpPr>
          <p:nvPr>
            <p:ph sz="quarter" idx="10"/>
          </p:nvPr>
        </p:nvSpPr>
        <p:spPr>
          <a:xfrm>
            <a:off x="4834820" y="3757459"/>
            <a:ext cx="6734175" cy="367934"/>
          </a:xfrm>
        </p:spPr>
        <p:txBody>
          <a:bodyPr>
            <a:noAutofit/>
          </a:bodyPr>
          <a:lstStyle>
            <a:lvl1pPr marL="0" indent="0">
              <a:buNone/>
              <a:defRPr lang="zh-CN" altLang="en-US" sz="2000" kern="1200" baseline="0" dirty="0" smtClean="0">
                <a:solidFill>
                  <a:prstClr val="white">
                    <a:lumMod val="50000"/>
                  </a:prstClr>
                </a:solidFill>
                <a:latin typeface="Times New Roman" panose="02020603050405020304" pitchFamily="18" charset="0"/>
                <a:ea typeface="思源宋体 CN" panose="02020400000000000000" pitchFamily="18" charset="-122"/>
                <a:cs typeface="Times New Roman" panose="02020603050405020304" pitchFamily="18" charset="0"/>
              </a:defRPr>
            </a:lvl1pPr>
            <a:lvl2pPr marL="457200" indent="0">
              <a:buNone/>
              <a:defRPr sz="2000" baseline="0">
                <a:ea typeface="思源宋体 CN" panose="02020400000000000000" pitchFamily="18" charset="-122"/>
              </a:defRPr>
            </a:lvl2pPr>
          </a:lstStyle>
          <a:p>
            <a:pPr lvl="0"/>
            <a:r>
              <a:rPr lang="zh-CN" altLang="en-US" dirty="0"/>
              <a:t>单击此处编辑母版文本样式</a:t>
            </a:r>
          </a:p>
        </p:txBody>
      </p:sp>
      <p:sp>
        <p:nvSpPr>
          <p:cNvPr id="18" name="内容占位符 16"/>
          <p:cNvSpPr>
            <a:spLocks noGrp="1"/>
          </p:cNvSpPr>
          <p:nvPr>
            <p:ph sz="quarter" idx="11"/>
          </p:nvPr>
        </p:nvSpPr>
        <p:spPr>
          <a:xfrm>
            <a:off x="4834820" y="2917124"/>
            <a:ext cx="9435330" cy="698681"/>
          </a:xfrm>
        </p:spPr>
        <p:txBody>
          <a:bodyPr>
            <a:noAutofit/>
          </a:bodyPr>
          <a:lstStyle>
            <a:lvl1pPr marL="0" indent="0">
              <a:buNone/>
              <a:defRPr lang="zh-CN" altLang="en-US" sz="4400" kern="1200" dirty="0" smtClean="0">
                <a:solidFill>
                  <a:prstClr val="black"/>
                </a:solidFill>
                <a:latin typeface="思源宋体 CN Heavy" panose="02020900000000000000" pitchFamily="18" charset="-122"/>
                <a:ea typeface="思源宋体 CN Heavy" panose="02020900000000000000" pitchFamily="18" charset="-122"/>
                <a:cs typeface="+mn-cs"/>
              </a:defRPr>
            </a:lvl1pPr>
            <a:lvl2pPr marL="457200" indent="0">
              <a:buNone/>
              <a:defRPr/>
            </a:lvl2pPr>
          </a:lstStyle>
          <a:p>
            <a:pPr lvl="0"/>
            <a:r>
              <a:rPr lang="zh-CN" altLang="en-US"/>
              <a:t>单击此处编辑母版文本样式</a:t>
            </a:r>
          </a:p>
        </p:txBody>
      </p:sp>
      <p:sp>
        <p:nvSpPr>
          <p:cNvPr id="20" name="内容占位符 16"/>
          <p:cNvSpPr>
            <a:spLocks noGrp="1"/>
          </p:cNvSpPr>
          <p:nvPr>
            <p:ph sz="quarter" idx="12"/>
          </p:nvPr>
        </p:nvSpPr>
        <p:spPr>
          <a:xfrm>
            <a:off x="2639515" y="2901836"/>
            <a:ext cx="1568321" cy="1110653"/>
          </a:xfrm>
        </p:spPr>
        <p:txBody>
          <a:bodyPr>
            <a:noAutofit/>
          </a:bodyPr>
          <a:lstStyle>
            <a:lvl1pPr marL="0" indent="0">
              <a:buNone/>
              <a:defRPr lang="zh-CN" altLang="en-US" sz="8000" kern="1200" dirty="0" smtClean="0">
                <a:solidFill>
                  <a:srgbClr val="FFCA00"/>
                </a:solidFill>
                <a:latin typeface="思源宋体 CN Heavy" panose="02020900000000000000" pitchFamily="18" charset="-122"/>
                <a:ea typeface="思源宋体 CN Heavy" panose="02020900000000000000" pitchFamily="18" charset="-122"/>
                <a:cs typeface="+mn-cs"/>
              </a:defRPr>
            </a:lvl1pPr>
            <a:lvl2pPr marL="457200" indent="0">
              <a:buNone/>
              <a:defRPr sz="8000"/>
            </a:lvl2pPr>
          </a:lstStyle>
          <a:p>
            <a:pPr lvl="0"/>
            <a:r>
              <a:rPr lang="zh-CN" altLang="en-US"/>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正本版式">
    <p:spTree>
      <p:nvGrpSpPr>
        <p:cNvPr id="1" name=""/>
        <p:cNvGrpSpPr/>
        <p:nvPr/>
      </p:nvGrpSpPr>
      <p:grpSpPr>
        <a:xfrm>
          <a:off x="0" y="0"/>
          <a:ext cx="0" cy="0"/>
          <a:chOff x="0" y="0"/>
          <a:chExt cx="0" cy="0"/>
        </a:xfrm>
      </p:grpSpPr>
      <p:sp>
        <p:nvSpPr>
          <p:cNvPr id="8" name="标题 5"/>
          <p:cNvSpPr txBox="1"/>
          <p:nvPr userDrawn="1"/>
        </p:nvSpPr>
        <p:spPr>
          <a:xfrm>
            <a:off x="0" y="214418"/>
            <a:ext cx="2469017" cy="62750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zh-CN" altLang="en-US" sz="3200" b="1" dirty="0">
              <a:solidFill>
                <a:srgbClr val="C00000"/>
              </a:solidFill>
              <a:latin typeface="微软雅黑" panose="020B0503020204020204" charset="-122"/>
              <a:ea typeface="微软雅黑" panose="020B0503020204020204" charset="-122"/>
              <a:cs typeface="Times New Roman" panose="02020603050405020304" pitchFamily="18" charset="0"/>
            </a:endParaRPr>
          </a:p>
        </p:txBody>
      </p:sp>
      <p:sp>
        <p:nvSpPr>
          <p:cNvPr id="9" name="标题 5"/>
          <p:cNvSpPr txBox="1"/>
          <p:nvPr userDrawn="1"/>
        </p:nvSpPr>
        <p:spPr>
          <a:xfrm>
            <a:off x="152400" y="366818"/>
            <a:ext cx="2469017" cy="62750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zh-CN" altLang="en-US" sz="3200" b="1" dirty="0">
              <a:solidFill>
                <a:srgbClr val="C00000"/>
              </a:solidFill>
              <a:latin typeface="微软雅黑" panose="020B0503020204020204" charset="-122"/>
              <a:ea typeface="微软雅黑" panose="020B0503020204020204" charset="-122"/>
              <a:cs typeface="Times New Roman" panose="02020603050405020304" pitchFamily="18" charset="0"/>
            </a:endParaRPr>
          </a:p>
        </p:txBody>
      </p:sp>
      <p:sp>
        <p:nvSpPr>
          <p:cNvPr id="10" name="标题 1"/>
          <p:cNvSpPr>
            <a:spLocks noGrp="1"/>
          </p:cNvSpPr>
          <p:nvPr>
            <p:ph type="title"/>
          </p:nvPr>
        </p:nvSpPr>
        <p:spPr>
          <a:xfrm>
            <a:off x="152400" y="168850"/>
            <a:ext cx="11003534" cy="614874"/>
          </a:xfrm>
          <a:prstGeom prst="rect">
            <a:avLst/>
          </a:prstGeom>
        </p:spPr>
        <p:txBody>
          <a:bodyPr>
            <a:normAutofit/>
          </a:bodyPr>
          <a:lstStyle>
            <a:lvl1pPr fontAlgn="ctr">
              <a:lnSpc>
                <a:spcPct val="100000"/>
              </a:lnSpc>
              <a:defRPr sz="3200" b="1" baseline="0">
                <a:solidFill>
                  <a:srgbClr val="C00000"/>
                </a:solidFill>
                <a:latin typeface="Arial" panose="020B0604020202020204" pitchFamily="34" charset="0"/>
                <a:ea typeface="思源黑体 CN" panose="020B0500000000000000"/>
              </a:defRPr>
            </a:lvl1pPr>
          </a:lstStyle>
          <a:p>
            <a:r>
              <a:rPr lang="zh-CN" altLang="en-US" dirty="0"/>
              <a:t>单击此处编辑母版标题样式</a:t>
            </a:r>
          </a:p>
        </p:txBody>
      </p:sp>
      <p:sp>
        <p:nvSpPr>
          <p:cNvPr id="11" name="内容占位符 18"/>
          <p:cNvSpPr>
            <a:spLocks noGrp="1"/>
          </p:cNvSpPr>
          <p:nvPr>
            <p:ph sz="quarter" idx="10"/>
          </p:nvPr>
        </p:nvSpPr>
        <p:spPr>
          <a:xfrm>
            <a:off x="152399" y="1001258"/>
            <a:ext cx="11003533" cy="5029793"/>
          </a:xfrm>
          <a:prstGeom prst="rect">
            <a:avLst/>
          </a:prstGeom>
        </p:spPr>
        <p:txBody>
          <a:bodyPr>
            <a:noAutofit/>
          </a:bodyPr>
          <a:lstStyle>
            <a:lvl1pPr marL="0" indent="179705">
              <a:lnSpc>
                <a:spcPct val="100000"/>
              </a:lnSpc>
              <a:defRPr lang="zh-CN" altLang="en-US" sz="2400" b="1" kern="1200" baseline="0" dirty="0" smtClean="0">
                <a:solidFill>
                  <a:srgbClr val="0070C0"/>
                </a:solidFill>
                <a:latin typeface="Arial" panose="020B0604020202020204" pitchFamily="34" charset="0"/>
                <a:ea typeface="思源黑体 CN" panose="020B0500000000000000" pitchFamily="34" charset="-122"/>
                <a:cs typeface="Times New Roman" panose="02020603050405020304" pitchFamily="18" charset="0"/>
              </a:defRPr>
            </a:lvl1pPr>
            <a:lvl2pPr marL="539750" indent="-179705">
              <a:lnSpc>
                <a:spcPct val="120000"/>
              </a:lnSpc>
              <a:spcBef>
                <a:spcPts val="900"/>
              </a:spcBef>
              <a:defRPr sz="2000" baseline="0">
                <a:solidFill>
                  <a:schemeClr val="tx1"/>
                </a:solidFill>
                <a:latin typeface="Arial" panose="020B0604020202020204" pitchFamily="34" charset="0"/>
                <a:ea typeface="思源黑体 CN" panose="020B0500000000000000" pitchFamily="34" charset="-122"/>
              </a:defRPr>
            </a:lvl2pPr>
            <a:lvl3pPr marL="1080135" indent="-179705">
              <a:lnSpc>
                <a:spcPct val="120000"/>
              </a:lnSpc>
              <a:defRPr sz="2000" baseline="0">
                <a:latin typeface="Arial" panose="020B0604020202020204" pitchFamily="34" charset="0"/>
                <a:ea typeface="思源黑体 CN" panose="020B0500000000000000" pitchFamily="34" charset="-122"/>
              </a:defRPr>
            </a:lvl3pPr>
            <a:lvl4pPr marL="1440180" indent="-179705">
              <a:lnSpc>
                <a:spcPct val="120000"/>
              </a:lnSpc>
              <a:defRPr lang="zh-CN" altLang="en-US" sz="2000" kern="1200" baseline="0" dirty="0" smtClean="0">
                <a:solidFill>
                  <a:schemeClr val="tx1"/>
                </a:solidFill>
                <a:latin typeface="Arial" panose="020B0604020202020204" pitchFamily="34" charset="0"/>
                <a:ea typeface="思源黑体 CN" panose="020B0500000000000000" pitchFamily="34" charset="-122"/>
                <a:cs typeface="+mn-cs"/>
              </a:defRPr>
            </a:lvl4pPr>
            <a:lvl5pPr indent="0">
              <a:lnSpc>
                <a:spcPct val="100000"/>
              </a:lnSpc>
              <a:defRPr sz="1800">
                <a:latin typeface="思源黑体 CN" panose="020B0500000000000000" pitchFamily="34" charset="-122"/>
                <a:ea typeface="思源黑体 CN" panose="020B0500000000000000"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p:txBody>
      </p:sp>
      <p:sp>
        <p:nvSpPr>
          <p:cNvPr id="16" name="矩形 15"/>
          <p:cNvSpPr/>
          <p:nvPr userDrawn="1"/>
        </p:nvSpPr>
        <p:spPr>
          <a:xfrm>
            <a:off x="152399" y="826948"/>
            <a:ext cx="11020951" cy="109176"/>
          </a:xfrm>
          <a:prstGeom prst="rect">
            <a:avLst/>
          </a:prstGeom>
          <a:gradFill flip="none" rotWithShape="1">
            <a:gsLst>
              <a:gs pos="0">
                <a:srgbClr val="416115"/>
              </a:gs>
              <a:gs pos="52000">
                <a:srgbClr val="4D7C2B"/>
              </a:gs>
              <a:gs pos="100000">
                <a:srgbClr val="96BE7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灯片编号占位符 5"/>
          <p:cNvSpPr txBox="1"/>
          <p:nvPr userDrawn="1"/>
        </p:nvSpPr>
        <p:spPr>
          <a:xfrm>
            <a:off x="11665636" y="6543793"/>
            <a:ext cx="405008" cy="269445"/>
          </a:xfrm>
          <a:prstGeom prst="rect">
            <a:avLst/>
          </a:prstGeom>
        </p:spPr>
        <p:txBody>
          <a:bodyPr vert="horz" lIns="91440" tIns="45720" rIns="91440" bIns="45720" rtlCol="0" anchor="ctr"/>
          <a:lstStyle>
            <a:defPPr>
              <a:defRPr lang="zh-CN"/>
            </a:defPPr>
            <a:lvl1pPr marL="0" algn="r" defTabSz="914400" rtl="0" eaLnBrk="1" latinLnBrk="0" hangingPunct="1">
              <a:defRPr sz="1800" b="1" kern="1200">
                <a:solidFill>
                  <a:srgbClr val="5A6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F04EE2-27C7-49F2-BC1B-0692CD4637D7}" type="slidenum">
              <a:rPr lang="zh-CN" altLang="en-US" sz="1400" smtClean="0"/>
              <a:t>‹#›</a:t>
            </a:fld>
            <a:endParaRPr lang="zh-CN" altLang="en-US" sz="1400" dirty="0"/>
          </a:p>
        </p:txBody>
      </p:sp>
      <p:sp>
        <p:nvSpPr>
          <p:cNvPr id="27" name="日期占位符 1"/>
          <p:cNvSpPr txBox="1"/>
          <p:nvPr userDrawn="1"/>
        </p:nvSpPr>
        <p:spPr>
          <a:xfrm>
            <a:off x="152400" y="6535447"/>
            <a:ext cx="1044388" cy="286136"/>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62501B89-6443-435C-AFE6-76427895E2AA}" type="datetimeFigureOut">
              <a:rPr lang="zh-CN" altLang="en-US" sz="1400" b="1" kern="1200" smtClean="0">
                <a:solidFill>
                  <a:srgbClr val="46563B"/>
                </a:solidFill>
                <a:latin typeface="+mn-lt"/>
                <a:ea typeface="+mn-ea"/>
                <a:cs typeface="+mn-cs"/>
              </a:rPr>
              <a:t>2023/7/7</a:t>
            </a:fld>
            <a:endParaRPr lang="zh-CN" altLang="en-US" sz="1400" b="1" kern="1200" dirty="0">
              <a:solidFill>
                <a:srgbClr val="46563B"/>
              </a:solidFill>
              <a:latin typeface="+mn-lt"/>
              <a:ea typeface="+mn-ea"/>
              <a:cs typeface="+mn-cs"/>
            </a:endParaRPr>
          </a:p>
        </p:txBody>
      </p:sp>
      <p:pic>
        <p:nvPicPr>
          <p:cNvPr id="28" name="图片 27"/>
          <p:cNvPicPr/>
          <p:nvPr userDrawn="1"/>
        </p:nvPicPr>
        <p:blipFill>
          <a:blip r:embed="rId2">
            <a:extLst>
              <a:ext uri="{28A0092B-C50C-407E-A947-70E740481C1C}">
                <a14:useLocalDpi xmlns:a14="http://schemas.microsoft.com/office/drawing/2010/main" val="0"/>
              </a:ext>
            </a:extLst>
          </a:blip>
          <a:stretch>
            <a:fillRect/>
          </a:stretch>
        </p:blipFill>
        <p:spPr>
          <a:xfrm>
            <a:off x="5672162" y="6543793"/>
            <a:ext cx="847677" cy="269446"/>
          </a:xfrm>
          <a:prstGeom prst="rect">
            <a:avLst/>
          </a:prstGeom>
        </p:spPr>
      </p:pic>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08334" y="28353"/>
            <a:ext cx="762310" cy="762310"/>
          </a:xfrm>
          <a:prstGeom prst="rect">
            <a:avLst/>
          </a:prstGeom>
        </p:spPr>
      </p:pic>
      <p:pic>
        <p:nvPicPr>
          <p:cNvPr id="12" name="图片 11">
            <a:extLst>
              <a:ext uri="{FF2B5EF4-FFF2-40B4-BE49-F238E27FC236}">
                <a16:creationId xmlns:a16="http://schemas.microsoft.com/office/drawing/2014/main" id="{C7B5E8CF-F4FA-8921-ADE2-FDFFF6919795}"/>
              </a:ext>
            </a:extLst>
          </p:cNvPr>
          <p:cNvPicPr>
            <a:picLocks noChangeAspect="1"/>
          </p:cNvPicPr>
          <p:nvPr userDrawn="1"/>
        </p:nvPicPr>
        <p:blipFill>
          <a:blip r:embed="rId4">
            <a:alphaModFix/>
            <a:extLst>
              <a:ext uri="{BEBA8EAE-BF5A-486C-A8C5-ECC9F3942E4B}">
                <a14:imgProps xmlns:a14="http://schemas.microsoft.com/office/drawing/2010/main">
                  <a14:imgLayer r:embed="rId5">
                    <a14:imgEffect>
                      <a14:sharpenSoften amount="85000"/>
                    </a14:imgEffect>
                    <a14:imgEffect>
                      <a14:brightnessContrast bright="86000"/>
                    </a14:imgEffect>
                  </a14:imgLayer>
                </a14:imgProps>
              </a:ext>
            </a:extLst>
          </a:blip>
          <a:stretch>
            <a:fillRect/>
          </a:stretch>
        </p:blipFill>
        <p:spPr>
          <a:xfrm>
            <a:off x="240364" y="6577174"/>
            <a:ext cx="867765" cy="214448"/>
          </a:xfrm>
          <a:prstGeom prst="rect">
            <a:avLst/>
          </a:prstGeom>
          <a:solidFill>
            <a:srgbClr val="4D7C2B"/>
          </a:solid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灯片编号占位符 5"/>
          <p:cNvSpPr txBox="1"/>
          <p:nvPr userDrawn="1"/>
        </p:nvSpPr>
        <p:spPr>
          <a:xfrm>
            <a:off x="11665636" y="6543793"/>
            <a:ext cx="405008" cy="269445"/>
          </a:xfrm>
          <a:prstGeom prst="rect">
            <a:avLst/>
          </a:prstGeom>
        </p:spPr>
        <p:txBody>
          <a:bodyPr vert="horz" lIns="91440" tIns="45720" rIns="91440" bIns="45720" rtlCol="0" anchor="ctr"/>
          <a:lstStyle>
            <a:defPPr>
              <a:defRPr lang="zh-CN"/>
            </a:defPPr>
            <a:lvl1pPr marL="0" algn="r" defTabSz="914400" rtl="0" eaLnBrk="1" latinLnBrk="0" hangingPunct="1">
              <a:defRPr sz="1800" b="1" kern="1200">
                <a:solidFill>
                  <a:srgbClr val="5A6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F04EE2-27C7-49F2-BC1B-0692CD4637D7}" type="slidenum">
              <a:rPr lang="zh-CN" altLang="en-US" sz="1400" smtClean="0"/>
              <a:t>‹#›</a:t>
            </a:fld>
            <a:endParaRPr lang="zh-CN" altLang="en-US" sz="1400" dirty="0"/>
          </a:p>
        </p:txBody>
      </p:sp>
      <p:sp>
        <p:nvSpPr>
          <p:cNvPr id="14" name="日期占位符 1"/>
          <p:cNvSpPr txBox="1"/>
          <p:nvPr userDrawn="1"/>
        </p:nvSpPr>
        <p:spPr>
          <a:xfrm>
            <a:off x="152400" y="6535447"/>
            <a:ext cx="1044388" cy="286136"/>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62501B89-6443-435C-AFE6-76427895E2AA}" type="datetimeFigureOut">
              <a:rPr lang="zh-CN" altLang="en-US" sz="1400" b="1" kern="1200" smtClean="0">
                <a:solidFill>
                  <a:srgbClr val="46563B"/>
                </a:solidFill>
                <a:latin typeface="+mn-lt"/>
                <a:ea typeface="+mn-ea"/>
                <a:cs typeface="+mn-cs"/>
              </a:rPr>
              <a:t>2023/7/7</a:t>
            </a:fld>
            <a:endParaRPr lang="zh-CN" altLang="en-US" sz="1400" b="1" kern="1200" dirty="0">
              <a:solidFill>
                <a:srgbClr val="46563B"/>
              </a:solidFill>
              <a:latin typeface="+mn-lt"/>
              <a:ea typeface="+mn-ea"/>
              <a:cs typeface="+mn-cs"/>
            </a:endParaRPr>
          </a:p>
        </p:txBody>
      </p:sp>
      <p:pic>
        <p:nvPicPr>
          <p:cNvPr id="15" name="图片 14"/>
          <p:cNvPicPr/>
          <p:nvPr userDrawn="1"/>
        </p:nvPicPr>
        <p:blipFill>
          <a:blip r:embed="rId2">
            <a:extLst>
              <a:ext uri="{28A0092B-C50C-407E-A947-70E740481C1C}">
                <a14:useLocalDpi xmlns:a14="http://schemas.microsoft.com/office/drawing/2010/main" val="0"/>
              </a:ext>
            </a:extLst>
          </a:blip>
          <a:stretch>
            <a:fillRect/>
          </a:stretch>
        </p:blipFill>
        <p:spPr>
          <a:xfrm>
            <a:off x="5672162" y="6543793"/>
            <a:ext cx="847677" cy="269446"/>
          </a:xfrm>
          <a:prstGeom prst="rect">
            <a:avLst/>
          </a:prstGeom>
        </p:spPr>
      </p:pic>
      <p:sp>
        <p:nvSpPr>
          <p:cNvPr id="17" name="标题 5"/>
          <p:cNvSpPr txBox="1"/>
          <p:nvPr userDrawn="1"/>
        </p:nvSpPr>
        <p:spPr>
          <a:xfrm>
            <a:off x="0" y="214418"/>
            <a:ext cx="2469017" cy="62750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zh-CN" altLang="en-US" sz="3200" b="1" dirty="0">
              <a:solidFill>
                <a:srgbClr val="C00000"/>
              </a:solidFill>
              <a:latin typeface="微软雅黑" panose="020B0503020204020204" charset="-122"/>
              <a:ea typeface="微软雅黑" panose="020B0503020204020204" charset="-122"/>
              <a:cs typeface="Times New Roman" panose="02020603050405020304" pitchFamily="18" charset="0"/>
            </a:endParaRPr>
          </a:p>
        </p:txBody>
      </p:sp>
      <p:sp>
        <p:nvSpPr>
          <p:cNvPr id="18" name="标题 5"/>
          <p:cNvSpPr txBox="1"/>
          <p:nvPr userDrawn="1"/>
        </p:nvSpPr>
        <p:spPr>
          <a:xfrm>
            <a:off x="152400" y="366818"/>
            <a:ext cx="2469017" cy="62750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zh-CN" altLang="en-US" sz="3200" b="1" dirty="0">
              <a:solidFill>
                <a:srgbClr val="C00000"/>
              </a:solidFill>
              <a:latin typeface="微软雅黑" panose="020B0503020204020204" charset="-122"/>
              <a:ea typeface="微软雅黑" panose="020B0503020204020204" charset="-122"/>
              <a:cs typeface="Times New Roman" panose="02020603050405020304" pitchFamily="18" charset="0"/>
            </a:endParaRPr>
          </a:p>
        </p:txBody>
      </p:sp>
      <p:sp>
        <p:nvSpPr>
          <p:cNvPr id="19" name="标题 1"/>
          <p:cNvSpPr>
            <a:spLocks noGrp="1"/>
          </p:cNvSpPr>
          <p:nvPr>
            <p:ph type="title"/>
          </p:nvPr>
        </p:nvSpPr>
        <p:spPr>
          <a:xfrm>
            <a:off x="152400" y="227737"/>
            <a:ext cx="10515600" cy="551196"/>
          </a:xfrm>
          <a:prstGeom prst="rect">
            <a:avLst/>
          </a:prstGeom>
        </p:spPr>
        <p:txBody>
          <a:bodyPr>
            <a:normAutofit/>
          </a:bodyPr>
          <a:lstStyle>
            <a:lvl1pPr>
              <a:lnSpc>
                <a:spcPct val="100000"/>
              </a:lnSpc>
              <a:defRPr sz="3200" b="1" baseline="0">
                <a:solidFill>
                  <a:srgbClr val="C00000"/>
                </a:solidFill>
                <a:latin typeface="Arial" panose="020B0604020202020204" pitchFamily="34" charset="0"/>
                <a:ea typeface="+mn-ea"/>
              </a:defRPr>
            </a:lvl1pPr>
          </a:lstStyle>
          <a:p>
            <a:r>
              <a:rPr lang="zh-CN" altLang="en-US"/>
              <a:t>单击此处编辑母版标题样式</a:t>
            </a:r>
            <a:endParaRPr lang="zh-CN" altLang="en-US" dirty="0"/>
          </a:p>
        </p:txBody>
      </p:sp>
      <p:pic>
        <p:nvPicPr>
          <p:cNvPr id="20" name="图片 19"/>
          <p:cNvPicPr/>
          <p:nvPr userDrawn="1"/>
        </p:nvPicPr>
        <p:blipFill>
          <a:blip r:embed="rId3">
            <a:extLst>
              <a:ext uri="{28A0092B-C50C-407E-A947-70E740481C1C}">
                <a14:useLocalDpi xmlns:a14="http://schemas.microsoft.com/office/drawing/2010/main" val="0"/>
              </a:ext>
            </a:extLst>
          </a:blip>
          <a:stretch>
            <a:fillRect/>
          </a:stretch>
        </p:blipFill>
        <p:spPr>
          <a:xfrm>
            <a:off x="11200822" y="46109"/>
            <a:ext cx="869822" cy="850269"/>
          </a:xfrm>
          <a:prstGeom prst="rect">
            <a:avLst/>
          </a:prstGeom>
        </p:spPr>
      </p:pic>
      <p:sp>
        <p:nvSpPr>
          <p:cNvPr id="21" name="矩形 20"/>
          <p:cNvSpPr/>
          <p:nvPr userDrawn="1"/>
        </p:nvSpPr>
        <p:spPr>
          <a:xfrm>
            <a:off x="152400" y="790663"/>
            <a:ext cx="10515600" cy="100948"/>
          </a:xfrm>
          <a:prstGeom prst="rect">
            <a:avLst/>
          </a:prstGeom>
          <a:gradFill flip="none" rotWithShape="1">
            <a:gsLst>
              <a:gs pos="0">
                <a:srgbClr val="416115"/>
              </a:gs>
              <a:gs pos="52000">
                <a:srgbClr val="4D7C2B"/>
              </a:gs>
              <a:gs pos="100000">
                <a:srgbClr val="96BE7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说明">
    <p:spTree>
      <p:nvGrpSpPr>
        <p:cNvPr id="1" name=""/>
        <p:cNvGrpSpPr/>
        <p:nvPr/>
      </p:nvGrpSpPr>
      <p:grpSpPr>
        <a:xfrm>
          <a:off x="0" y="0"/>
          <a:ext cx="0" cy="0"/>
          <a:chOff x="0" y="0"/>
          <a:chExt cx="0" cy="0"/>
        </a:xfrm>
      </p:grpSpPr>
      <p:sp>
        <p:nvSpPr>
          <p:cNvPr id="20" name="文本框 19"/>
          <p:cNvSpPr txBox="1"/>
          <p:nvPr userDrawn="1"/>
        </p:nvSpPr>
        <p:spPr>
          <a:xfrm>
            <a:off x="843581" y="1068105"/>
            <a:ext cx="2079415" cy="461665"/>
          </a:xfrm>
          <a:prstGeom prst="rect">
            <a:avLst/>
          </a:prstGeom>
          <a:noFill/>
        </p:spPr>
        <p:txBody>
          <a:bodyPr wrap="none" rtlCol="0">
            <a:spAutoFit/>
          </a:bodyPr>
          <a:lstStyle/>
          <a:p>
            <a:r>
              <a:rPr lang="zh-CN" altLang="en-US" sz="2400" b="1" dirty="0">
                <a:latin typeface="思源黑体 CN Normal" panose="020B0400000000000000" pitchFamily="34" charset="-122"/>
                <a:ea typeface="思源黑体 CN Normal" panose="020B0400000000000000" pitchFamily="34" charset="-122"/>
              </a:rPr>
              <a:t>配色及字体：</a:t>
            </a:r>
          </a:p>
        </p:txBody>
      </p:sp>
      <p:sp>
        <p:nvSpPr>
          <p:cNvPr id="21" name="文本框 20"/>
          <p:cNvSpPr txBox="1"/>
          <p:nvPr userDrawn="1"/>
        </p:nvSpPr>
        <p:spPr>
          <a:xfrm>
            <a:off x="718365" y="2411291"/>
            <a:ext cx="3724096" cy="452432"/>
          </a:xfrm>
          <a:prstGeom prst="rect">
            <a:avLst/>
          </a:prstGeom>
          <a:noFill/>
        </p:spPr>
        <p:txBody>
          <a:bodyPr wrap="none" rtlCol="0">
            <a:spAutoFit/>
          </a:bodyPr>
          <a:lstStyle/>
          <a:p>
            <a:pPr>
              <a:lnSpc>
                <a:spcPct val="130000"/>
              </a:lnSpc>
            </a:pPr>
            <a:r>
              <a:rPr lang="zh-CN" altLang="en-US" dirty="0">
                <a:latin typeface="思源黑体 CN Normal" panose="020B0400000000000000" pitchFamily="34" charset="-122"/>
                <a:ea typeface="思源黑体 CN Normal" panose="020B0400000000000000" pitchFamily="34" charset="-122"/>
              </a:rPr>
              <a:t>标题：思源宋体  </a:t>
            </a:r>
            <a:r>
              <a:rPr lang="en-US" altLang="zh-CN" dirty="0">
                <a:latin typeface="思源黑体 CN Normal" panose="020B0400000000000000" pitchFamily="34" charset="-122"/>
                <a:ea typeface="思源黑体 CN Normal" panose="020B0400000000000000" pitchFamily="34" charset="-122"/>
              </a:rPr>
              <a:t>    </a:t>
            </a:r>
            <a:r>
              <a:rPr lang="zh-CN" altLang="en-US" dirty="0">
                <a:latin typeface="思源黑体 CN Normal" panose="020B0400000000000000" pitchFamily="34" charset="-122"/>
                <a:ea typeface="思源黑体 CN Normal" panose="020B0400000000000000" pitchFamily="34" charset="-122"/>
              </a:rPr>
              <a:t>正文：思源黑体</a:t>
            </a:r>
          </a:p>
        </p:txBody>
      </p:sp>
      <p:sp>
        <p:nvSpPr>
          <p:cNvPr id="22" name="文本框 21"/>
          <p:cNvSpPr txBox="1"/>
          <p:nvPr userDrawn="1"/>
        </p:nvSpPr>
        <p:spPr>
          <a:xfrm>
            <a:off x="718365" y="2041959"/>
            <a:ext cx="896399"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主题色</a:t>
            </a:r>
          </a:p>
        </p:txBody>
      </p:sp>
      <p:grpSp>
        <p:nvGrpSpPr>
          <p:cNvPr id="34" name="组合 33"/>
          <p:cNvGrpSpPr/>
          <p:nvPr userDrawn="1"/>
        </p:nvGrpSpPr>
        <p:grpSpPr>
          <a:xfrm>
            <a:off x="843581" y="1604489"/>
            <a:ext cx="5252419" cy="386946"/>
            <a:chOff x="843581" y="1604489"/>
            <a:chExt cx="5252419" cy="386946"/>
          </a:xfrm>
        </p:grpSpPr>
        <p:sp>
          <p:nvSpPr>
            <p:cNvPr id="14" name="矩形 13"/>
            <p:cNvSpPr/>
            <p:nvPr/>
          </p:nvSpPr>
          <p:spPr>
            <a:xfrm>
              <a:off x="3464068" y="1604490"/>
              <a:ext cx="574462" cy="386549"/>
            </a:xfrm>
            <a:prstGeom prst="rect">
              <a:avLst/>
            </a:prstGeom>
            <a:solidFill>
              <a:srgbClr val="84B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4119191" y="1604490"/>
              <a:ext cx="574462" cy="386549"/>
            </a:xfrm>
            <a:prstGeom prst="rect">
              <a:avLst/>
            </a:prstGeom>
            <a:solidFill>
              <a:srgbClr val="FF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1498703" y="1604886"/>
              <a:ext cx="574462" cy="386549"/>
            </a:xfrm>
            <a:prstGeom prst="rect">
              <a:avLst/>
            </a:prstGeom>
            <a:solidFill>
              <a:srgbClr val="4D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2153825" y="1604886"/>
              <a:ext cx="574462" cy="386549"/>
            </a:xfrm>
            <a:prstGeom prst="rect">
              <a:avLst/>
            </a:prstGeom>
            <a:solidFill>
              <a:srgbClr val="96B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2808946" y="1604490"/>
              <a:ext cx="574462" cy="386549"/>
            </a:xfrm>
            <a:prstGeom prst="rect">
              <a:avLst/>
            </a:prstGeom>
            <a:solidFill>
              <a:srgbClr val="273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a:off x="843581" y="1604886"/>
              <a:ext cx="574462" cy="386549"/>
            </a:xfrm>
            <a:prstGeom prst="rect">
              <a:avLst/>
            </a:prstGeom>
            <a:solidFill>
              <a:srgbClr val="4161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userDrawn="1"/>
          </p:nvSpPr>
          <p:spPr>
            <a:xfrm>
              <a:off x="4820364" y="1604490"/>
              <a:ext cx="574462" cy="3865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userDrawn="1"/>
          </p:nvSpPr>
          <p:spPr>
            <a:xfrm>
              <a:off x="5521538" y="1604489"/>
              <a:ext cx="574462" cy="38654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grpSp>
      <p:pic>
        <p:nvPicPr>
          <p:cNvPr id="35" name="图片 34"/>
          <p:cNvPicPr/>
          <p:nvPr userDrawn="1"/>
        </p:nvPicPr>
        <p:blipFill>
          <a:blip r:embed="rId2">
            <a:extLst>
              <a:ext uri="{28A0092B-C50C-407E-A947-70E740481C1C}">
                <a14:useLocalDpi xmlns:a14="http://schemas.microsoft.com/office/drawing/2010/main" val="0"/>
              </a:ext>
            </a:extLst>
          </a:blip>
          <a:stretch>
            <a:fillRect/>
          </a:stretch>
        </p:blipFill>
        <p:spPr>
          <a:xfrm>
            <a:off x="7447446" y="114478"/>
            <a:ext cx="4322068" cy="4322055"/>
          </a:xfrm>
          <a:prstGeom prst="rect">
            <a:avLst/>
          </a:prstGeom>
        </p:spPr>
      </p:pic>
      <p:sp>
        <p:nvSpPr>
          <p:cNvPr id="37" name="文本框 36"/>
          <p:cNvSpPr txBox="1"/>
          <p:nvPr userDrawn="1"/>
        </p:nvSpPr>
        <p:spPr>
          <a:xfrm>
            <a:off x="843581" y="3233055"/>
            <a:ext cx="1884706" cy="369332"/>
          </a:xfrm>
          <a:prstGeom prst="rect">
            <a:avLst/>
          </a:prstGeom>
          <a:noFill/>
        </p:spPr>
        <p:txBody>
          <a:bodyPr wrap="square">
            <a:spAutoFit/>
          </a:bodyPr>
          <a:lstStyle/>
          <a:p>
            <a:r>
              <a:rPr lang="zh-CN" altLang="en-US" sz="1800" b="1" dirty="0">
                <a:solidFill>
                  <a:schemeClr val="tx1"/>
                </a:solidFill>
              </a:rPr>
              <a:t>松针绿 金陵黄</a:t>
            </a:r>
            <a:endParaRPr lang="zh-CN" altLang="en-US" dirty="0">
              <a:solidFill>
                <a:schemeClr val="tx1"/>
              </a:solidFill>
            </a:endParaRPr>
          </a:p>
        </p:txBody>
      </p:sp>
      <p:sp>
        <p:nvSpPr>
          <p:cNvPr id="23" name="椭圆 22"/>
          <p:cNvSpPr/>
          <p:nvPr userDrawn="1"/>
        </p:nvSpPr>
        <p:spPr>
          <a:xfrm>
            <a:off x="9120493" y="4656196"/>
            <a:ext cx="1705148" cy="1589963"/>
          </a:xfrm>
          <a:prstGeom prst="ellipse">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p:nvPr userDrawn="1"/>
        </p:nvPicPr>
        <p:blipFill>
          <a:blip r:embed="rId4">
            <a:extLst>
              <a:ext uri="{28A0092B-C50C-407E-A947-70E740481C1C}">
                <a14:useLocalDpi xmlns:a14="http://schemas.microsoft.com/office/drawing/2010/main" val="0"/>
              </a:ext>
            </a:extLst>
          </a:blip>
          <a:stretch>
            <a:fillRect/>
          </a:stretch>
        </p:blipFill>
        <p:spPr>
          <a:xfrm>
            <a:off x="498966" y="4252352"/>
            <a:ext cx="3148398" cy="1000762"/>
          </a:xfrm>
          <a:prstGeom prst="rect">
            <a:avLst/>
          </a:prstGeom>
        </p:spPr>
      </p:pic>
      <p:pic>
        <p:nvPicPr>
          <p:cNvPr id="26" name="图片 25"/>
          <p:cNvPicPr/>
          <p:nvPr userDrawn="1"/>
        </p:nvPicPr>
        <p:blipFill>
          <a:blip r:embed="rId5">
            <a:extLst>
              <a:ext uri="{28A0092B-C50C-407E-A947-70E740481C1C}">
                <a14:useLocalDpi xmlns:a14="http://schemas.microsoft.com/office/drawing/2010/main" val="0"/>
              </a:ext>
            </a:extLst>
          </a:blip>
          <a:stretch>
            <a:fillRect/>
          </a:stretch>
        </p:blipFill>
        <p:spPr>
          <a:xfrm>
            <a:off x="498966" y="5402698"/>
            <a:ext cx="3148398" cy="1000762"/>
          </a:xfrm>
          <a:prstGeom prst="rect">
            <a:avLst/>
          </a:prstGeom>
        </p:spPr>
      </p:pic>
      <p:grpSp>
        <p:nvGrpSpPr>
          <p:cNvPr id="27" name="组合 26"/>
          <p:cNvGrpSpPr/>
          <p:nvPr userDrawn="1"/>
        </p:nvGrpSpPr>
        <p:grpSpPr>
          <a:xfrm>
            <a:off x="4289201" y="4822718"/>
            <a:ext cx="4518287" cy="990672"/>
            <a:chOff x="6354832" y="2597377"/>
            <a:chExt cx="4518287" cy="990672"/>
          </a:xfrm>
        </p:grpSpPr>
        <p:pic>
          <p:nvPicPr>
            <p:cNvPr id="28" name="图片 27"/>
            <p:cNvPicPr/>
            <p:nvPr/>
          </p:nvPicPr>
          <p:blipFill>
            <a:blip r:embed="rId6">
              <a:extLst>
                <a:ext uri="{28A0092B-C50C-407E-A947-70E740481C1C}">
                  <a14:useLocalDpi xmlns:a14="http://schemas.microsoft.com/office/drawing/2010/main" val="0"/>
                </a:ext>
              </a:extLst>
            </a:blip>
            <a:stretch>
              <a:fillRect/>
            </a:stretch>
          </p:blipFill>
          <p:spPr>
            <a:xfrm>
              <a:off x="7530703" y="2597377"/>
              <a:ext cx="990674" cy="990672"/>
            </a:xfrm>
            <a:prstGeom prst="rect">
              <a:avLst/>
            </a:prstGeom>
          </p:spPr>
        </p:pic>
        <p:pic>
          <p:nvPicPr>
            <p:cNvPr id="29" name="图片 28"/>
            <p:cNvPicPr/>
            <p:nvPr/>
          </p:nvPicPr>
          <p:blipFill>
            <a:blip r:embed="rId7">
              <a:extLst>
                <a:ext uri="{28A0092B-C50C-407E-A947-70E740481C1C}">
                  <a14:useLocalDpi xmlns:a14="http://schemas.microsoft.com/office/drawing/2010/main" val="0"/>
                </a:ext>
              </a:extLst>
            </a:blip>
            <a:stretch>
              <a:fillRect/>
            </a:stretch>
          </p:blipFill>
          <p:spPr>
            <a:xfrm>
              <a:off x="9882445" y="2597377"/>
              <a:ext cx="990674" cy="990672"/>
            </a:xfrm>
            <a:prstGeom prst="rect">
              <a:avLst/>
            </a:prstGeom>
          </p:spPr>
        </p:pic>
        <p:pic>
          <p:nvPicPr>
            <p:cNvPr id="30" name="图片 29"/>
            <p:cNvPicPr/>
            <p:nvPr/>
          </p:nvPicPr>
          <p:blipFill>
            <a:blip r:embed="rId8">
              <a:extLst>
                <a:ext uri="{28A0092B-C50C-407E-A947-70E740481C1C}">
                  <a14:useLocalDpi xmlns:a14="http://schemas.microsoft.com/office/drawing/2010/main" val="0"/>
                </a:ext>
              </a:extLst>
            </a:blip>
            <a:stretch>
              <a:fillRect/>
            </a:stretch>
          </p:blipFill>
          <p:spPr>
            <a:xfrm>
              <a:off x="8706574" y="2597377"/>
              <a:ext cx="990674" cy="990672"/>
            </a:xfrm>
            <a:prstGeom prst="rect">
              <a:avLst/>
            </a:prstGeom>
          </p:spPr>
        </p:pic>
        <p:pic>
          <p:nvPicPr>
            <p:cNvPr id="31" name="图片 30"/>
            <p:cNvPicPr/>
            <p:nvPr/>
          </p:nvPicPr>
          <p:blipFill>
            <a:blip r:embed="rId2">
              <a:extLst>
                <a:ext uri="{28A0092B-C50C-407E-A947-70E740481C1C}">
                  <a14:useLocalDpi xmlns:a14="http://schemas.microsoft.com/office/drawing/2010/main" val="0"/>
                </a:ext>
              </a:extLst>
            </a:blip>
            <a:stretch>
              <a:fillRect/>
            </a:stretch>
          </p:blipFill>
          <p:spPr>
            <a:xfrm>
              <a:off x="6354832" y="2597377"/>
              <a:ext cx="990674" cy="990672"/>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501B89-6443-435C-AFE6-76427895E2AA}" type="datetimeFigureOut">
              <a:rPr lang="zh-CN" altLang="en-US" smtClean="0"/>
              <a:t>2023/7/7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FEB578-B54A-483C-BF9D-9CEF7C6850F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9.emf"/></Relationships>
</file>

<file path=ppt/slides/_rels/slide1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1.emf"/></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4.emf"/></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8.emf"/></Relationships>
</file>

<file path=ppt/slides/_rels/slide1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3.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8.sv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1.emf"/></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0.emf"/></Relationships>
</file>

<file path=ppt/slides/_rels/slide2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50.emf"/></Relationships>
</file>

<file path=ppt/slides/_rels/slide2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5.emf"/></Relationships>
</file>

<file path=ppt/slides/_rels/slide3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pypi.org/project/mythril/0.8.2/"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88253" y="2276677"/>
            <a:ext cx="9444069" cy="683962"/>
          </a:xfrm>
        </p:spPr>
        <p:txBody>
          <a:bodyPr/>
          <a:lstStyle/>
          <a:p>
            <a:r>
              <a:rPr lang="zh-CN" altLang="en-US" dirty="0">
                <a:latin typeface="+mn-ea"/>
                <a:ea typeface="+mn-ea"/>
                <a:cs typeface="Arial" panose="020B0604020202020204" pitchFamily="34" charset="0"/>
              </a:rPr>
              <a:t>以太坊智能合约漏洞检测方法研究</a:t>
            </a:r>
            <a:endParaRPr lang="zh-CN" altLang="en-US" dirty="0">
              <a:latin typeface="+mn-ea"/>
              <a:ea typeface="+mn-ea"/>
            </a:endParaRPr>
          </a:p>
        </p:txBody>
      </p:sp>
      <p:sp>
        <p:nvSpPr>
          <p:cNvPr id="6" name="矩形 5"/>
          <p:cNvSpPr/>
          <p:nvPr/>
        </p:nvSpPr>
        <p:spPr>
          <a:xfrm>
            <a:off x="1524001" y="4667052"/>
            <a:ext cx="5232400" cy="54567"/>
          </a:xfrm>
          <a:prstGeom prst="rect">
            <a:avLst/>
          </a:prstGeom>
          <a:solidFill>
            <a:srgbClr val="4D7C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515034" y="4197497"/>
            <a:ext cx="2625166" cy="461665"/>
          </a:xfrm>
          <a:prstGeom prst="rect">
            <a:avLst/>
          </a:prstGeom>
          <a:noFill/>
        </p:spPr>
        <p:txBody>
          <a:bodyPr wrap="square">
            <a:spAutoFit/>
          </a:bodyPr>
          <a:lstStyle/>
          <a:p>
            <a:r>
              <a:rPr lang="zh-CN" altLang="en-US" sz="2400" b="1" dirty="0">
                <a:solidFill>
                  <a:srgbClr val="C00000"/>
                </a:solidFill>
                <a:latin typeface="Arial" panose="020B0604020202020204" pitchFamily="34" charset="0"/>
                <a:ea typeface="微软雅黑" panose="020B0503020204020204" charset="-122"/>
                <a:cs typeface="Arial" panose="020B0604020202020204" pitchFamily="34" charset="0"/>
              </a:rPr>
              <a:t>汇报人：知心哥哥</a:t>
            </a:r>
            <a:endParaRPr lang="en-US" altLang="zh-CN" sz="2400" b="1" dirty="0">
              <a:solidFill>
                <a:srgbClr val="C00000"/>
              </a:solidFill>
              <a:latin typeface="Arial" panose="020B0604020202020204" pitchFamily="34" charset="0"/>
              <a:ea typeface="微软雅黑" panose="020B0503020204020204" charset="-122"/>
              <a:cs typeface="Arial" panose="020B0604020202020204" pitchFamily="34" charset="0"/>
            </a:endParaRPr>
          </a:p>
        </p:txBody>
      </p:sp>
      <p:sp>
        <p:nvSpPr>
          <p:cNvPr id="12" name="文本框 11"/>
          <p:cNvSpPr txBox="1"/>
          <p:nvPr/>
        </p:nvSpPr>
        <p:spPr>
          <a:xfrm>
            <a:off x="1515034" y="4698613"/>
            <a:ext cx="4820452" cy="461665"/>
          </a:xfrm>
          <a:prstGeom prst="rect">
            <a:avLst/>
          </a:prstGeom>
          <a:noFill/>
        </p:spPr>
        <p:txBody>
          <a:bodyPr wrap="square">
            <a:spAutoFit/>
          </a:bodyPr>
          <a:lstStyle/>
          <a:p>
            <a:r>
              <a:rPr lang="zh-CN" altLang="en-US" sz="2400" b="1" dirty="0">
                <a:solidFill>
                  <a:srgbClr val="C00000"/>
                </a:solidFill>
                <a:latin typeface="Arial" panose="020B0604020202020204" pitchFamily="34" charset="0"/>
                <a:ea typeface="微软雅黑" panose="020B0503020204020204" charset="-122"/>
                <a:cs typeface="Arial" panose="020B0604020202020204" pitchFamily="34" charset="0"/>
              </a:rPr>
              <a:t>汇报时间：</a:t>
            </a:r>
            <a:r>
              <a:rPr lang="en-US" altLang="zh-CN" sz="2400" b="1" dirty="0">
                <a:solidFill>
                  <a:srgbClr val="C00000"/>
                </a:solidFill>
                <a:latin typeface="Arial" panose="020B0604020202020204" pitchFamily="34" charset="0"/>
                <a:ea typeface="微软雅黑" panose="020B0503020204020204" charset="-122"/>
                <a:cs typeface="Arial" panose="020B0604020202020204" pitchFamily="34" charset="0"/>
              </a:rPr>
              <a:t>2022</a:t>
            </a:r>
            <a:r>
              <a:rPr lang="zh-CN" altLang="en-US" sz="2400" b="1" dirty="0">
                <a:solidFill>
                  <a:srgbClr val="C00000"/>
                </a:solidFill>
                <a:latin typeface="Arial" panose="020B0604020202020204" pitchFamily="34" charset="0"/>
                <a:ea typeface="微软雅黑" panose="020B0503020204020204" charset="-122"/>
                <a:cs typeface="Arial" panose="020B0604020202020204" pitchFamily="34" charset="0"/>
              </a:rPr>
              <a:t> 年 </a:t>
            </a:r>
            <a:r>
              <a:rPr lang="en-US" altLang="zh-CN" sz="2400" b="1" dirty="0">
                <a:solidFill>
                  <a:srgbClr val="C00000"/>
                </a:solidFill>
                <a:latin typeface="Arial" panose="020B0604020202020204" pitchFamily="34" charset="0"/>
                <a:ea typeface="微软雅黑" panose="020B0503020204020204" charset="-122"/>
                <a:cs typeface="Arial" panose="020B0604020202020204" pitchFamily="34" charset="0"/>
              </a:rPr>
              <a:t>05</a:t>
            </a:r>
            <a:r>
              <a:rPr lang="zh-CN" altLang="en-US" sz="2400" b="1" dirty="0">
                <a:solidFill>
                  <a:srgbClr val="C00000"/>
                </a:solidFill>
                <a:latin typeface="Arial" panose="020B0604020202020204" pitchFamily="34" charset="0"/>
                <a:ea typeface="微软雅黑" panose="020B0503020204020204" charset="-122"/>
                <a:cs typeface="Arial" panose="020B0604020202020204" pitchFamily="34" charset="0"/>
              </a:rPr>
              <a:t> 月 </a:t>
            </a:r>
            <a:r>
              <a:rPr lang="en-US" altLang="zh-CN" sz="2400" b="1">
                <a:solidFill>
                  <a:srgbClr val="C00000"/>
                </a:solidFill>
                <a:latin typeface="Arial" panose="020B0604020202020204" pitchFamily="34" charset="0"/>
                <a:ea typeface="微软雅黑" panose="020B0503020204020204" charset="-122"/>
                <a:cs typeface="Arial" panose="020B0604020202020204" pitchFamily="34" charset="0"/>
              </a:rPr>
              <a:t>27</a:t>
            </a:r>
            <a:r>
              <a:rPr lang="zh-CN" altLang="en-US" sz="2400" b="1">
                <a:solidFill>
                  <a:srgbClr val="C00000"/>
                </a:solidFill>
                <a:latin typeface="Arial" panose="020B0604020202020204" pitchFamily="34" charset="0"/>
                <a:ea typeface="微软雅黑" panose="020B0503020204020204" charset="-122"/>
                <a:cs typeface="Arial" panose="020B0604020202020204" pitchFamily="34" charset="0"/>
              </a:rPr>
              <a:t> </a:t>
            </a:r>
            <a:r>
              <a:rPr lang="zh-CN" altLang="en-US" sz="2400" b="1" dirty="0">
                <a:solidFill>
                  <a:srgbClr val="C00000"/>
                </a:solidFill>
                <a:latin typeface="Arial" panose="020B0604020202020204" pitchFamily="34" charset="0"/>
                <a:ea typeface="微软雅黑" panose="020B0503020204020204" charset="-122"/>
                <a:cs typeface="Arial" panose="020B0604020202020204" pitchFamily="34" charset="0"/>
              </a:rPr>
              <a:t>日</a:t>
            </a:r>
            <a:endParaRPr lang="en-US" altLang="zh-CN" sz="2400" b="1" dirty="0">
              <a:solidFill>
                <a:srgbClr val="C00000"/>
              </a:solidFill>
              <a:latin typeface="Arial" panose="020B0604020202020204" pitchFamily="34" charset="0"/>
              <a:ea typeface="微软雅黑" panose="020B0503020204020204" charset="-122"/>
              <a:cs typeface="Arial" panose="020B0604020202020204" pitchFamily="34" charset="0"/>
            </a:endParaRPr>
          </a:p>
        </p:txBody>
      </p:sp>
      <p:sp>
        <p:nvSpPr>
          <p:cNvPr id="9" name="文本框 8"/>
          <p:cNvSpPr txBox="1"/>
          <p:nvPr/>
        </p:nvSpPr>
        <p:spPr>
          <a:xfrm>
            <a:off x="4140200" y="4205387"/>
            <a:ext cx="2881085" cy="461665"/>
          </a:xfrm>
          <a:prstGeom prst="rect">
            <a:avLst/>
          </a:prstGeom>
          <a:noFill/>
        </p:spPr>
        <p:txBody>
          <a:bodyPr wrap="square">
            <a:spAutoFit/>
          </a:bodyPr>
          <a:lstStyle/>
          <a:p>
            <a:r>
              <a:rPr lang="zh-CN" altLang="en-US" sz="2400" b="1" dirty="0">
                <a:solidFill>
                  <a:srgbClr val="C00000"/>
                </a:solidFill>
                <a:latin typeface="Arial" panose="020B0604020202020204" pitchFamily="34" charset="0"/>
                <a:ea typeface="微软雅黑" panose="020B0503020204020204" charset="-122"/>
                <a:cs typeface="Arial" panose="020B0604020202020204" pitchFamily="34" charset="0"/>
              </a:rPr>
              <a:t>指导老师：</a:t>
            </a:r>
            <a:r>
              <a:rPr lang="en-US" altLang="zh-CN" sz="2400" b="1">
                <a:solidFill>
                  <a:srgbClr val="C00000"/>
                </a:solidFill>
                <a:latin typeface="Arial" panose="020B0604020202020204" pitchFamily="34" charset="0"/>
                <a:ea typeface="微软雅黑" panose="020B0503020204020204" charset="-122"/>
                <a:cs typeface="Arial" panose="020B0604020202020204" pitchFamily="34" charset="0"/>
              </a:rPr>
              <a:t>xxx</a:t>
            </a:r>
            <a:endParaRPr lang="en-US" altLang="zh-CN" sz="2400" b="1" dirty="0">
              <a:solidFill>
                <a:srgbClr val="C00000"/>
              </a:solidFill>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t>2.2 </a:t>
            </a:r>
            <a:r>
              <a:rPr lang="zh-CN" altLang="en-US" dirty="0"/>
              <a:t>基于源代码的图数据结构生成</a:t>
            </a:r>
          </a:p>
        </p:txBody>
      </p:sp>
      <p:sp>
        <p:nvSpPr>
          <p:cNvPr id="15" name="内容占位符 2"/>
          <p:cNvSpPr>
            <a:spLocks noGrp="1"/>
          </p:cNvSpPr>
          <p:nvPr>
            <p:ph sz="quarter" idx="10"/>
          </p:nvPr>
        </p:nvSpPr>
        <p:spPr>
          <a:xfrm>
            <a:off x="152400" y="1023466"/>
            <a:ext cx="10434006" cy="1053207"/>
          </a:xfrm>
        </p:spPr>
        <p:txBody>
          <a:bodyPr>
            <a:normAutofit/>
          </a:bodyPr>
          <a:lstStyle/>
          <a:p>
            <a:r>
              <a:rPr lang="zh-CN" altLang="en-US" dirty="0"/>
              <a:t>智能合约</a:t>
            </a:r>
            <a:endParaRPr lang="en-US" altLang="zh-CN" dirty="0"/>
          </a:p>
        </p:txBody>
      </p:sp>
      <p:sp>
        <p:nvSpPr>
          <p:cNvPr id="4" name="矩形 3"/>
          <p:cNvSpPr/>
          <p:nvPr/>
        </p:nvSpPr>
        <p:spPr>
          <a:xfrm>
            <a:off x="11785600" y="2415396"/>
            <a:ext cx="406400" cy="1536281"/>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抽象语义图</a:t>
            </a:r>
          </a:p>
        </p:txBody>
      </p:sp>
      <p:sp>
        <p:nvSpPr>
          <p:cNvPr id="6" name="矩形 5"/>
          <p:cNvSpPr/>
          <p:nvPr/>
        </p:nvSpPr>
        <p:spPr>
          <a:xfrm>
            <a:off x="11785600" y="3951677"/>
            <a:ext cx="406400" cy="199754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图特征向量化</a:t>
            </a:r>
          </a:p>
        </p:txBody>
      </p:sp>
      <p:sp>
        <p:nvSpPr>
          <p:cNvPr id="8" name="矩形 7"/>
          <p:cNvSpPr/>
          <p:nvPr/>
        </p:nvSpPr>
        <p:spPr>
          <a:xfrm>
            <a:off x="11785600" y="940280"/>
            <a:ext cx="406400" cy="1475116"/>
          </a:xfrm>
          <a:prstGeom prst="rect">
            <a:avLst/>
          </a:prstGeom>
          <a:solidFill>
            <a:srgbClr val="4D7C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基础语义图</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r="43885"/>
          <a:stretch>
            <a:fillRect/>
          </a:stretch>
        </p:blipFill>
        <p:spPr>
          <a:xfrm>
            <a:off x="246529" y="2110878"/>
            <a:ext cx="4378657" cy="2993178"/>
          </a:xfrm>
          <a:prstGeom prst="rect">
            <a:avLst/>
          </a:prstGeom>
        </p:spPr>
      </p:pic>
      <p:sp>
        <p:nvSpPr>
          <p:cNvPr id="10" name="文本框 9"/>
          <p:cNvSpPr txBox="1"/>
          <p:nvPr/>
        </p:nvSpPr>
        <p:spPr>
          <a:xfrm>
            <a:off x="1353198" y="5405742"/>
            <a:ext cx="3220658" cy="369332"/>
          </a:xfrm>
          <a:prstGeom prst="rect">
            <a:avLst/>
          </a:prstGeom>
          <a:solidFill>
            <a:srgbClr val="4D7C2B"/>
          </a:solidFill>
        </p:spPr>
        <p:txBody>
          <a:bodyPr wrap="square" rtlCol="0">
            <a:spAutoFit/>
          </a:bodyPr>
          <a:lstStyle/>
          <a:p>
            <a:pPr algn="ctr"/>
            <a:r>
              <a:rPr kumimoji="1" lang="zh-CN" altLang="en-US" dirty="0">
                <a:solidFill>
                  <a:schemeClr val="bg1"/>
                </a:solidFill>
              </a:rPr>
              <a:t>简单的智能合约示例</a:t>
            </a:r>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91343"/>
          <a:stretch>
            <a:fillRect/>
          </a:stretch>
        </p:blipFill>
        <p:spPr>
          <a:xfrm>
            <a:off x="4625186" y="2110878"/>
            <a:ext cx="675538" cy="2993178"/>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6327" y="2076673"/>
            <a:ext cx="5874011" cy="3040886"/>
          </a:xfrm>
          <a:prstGeom prst="rect">
            <a:avLst/>
          </a:prstGeom>
        </p:spPr>
      </p:pic>
      <p:sp>
        <p:nvSpPr>
          <p:cNvPr id="12" name="文本框 16"/>
          <p:cNvSpPr txBox="1"/>
          <p:nvPr/>
        </p:nvSpPr>
        <p:spPr>
          <a:xfrm>
            <a:off x="8563332" y="5438308"/>
            <a:ext cx="1590616" cy="369332"/>
          </a:xfrm>
          <a:prstGeom prst="rect">
            <a:avLst/>
          </a:prstGeom>
          <a:solidFill>
            <a:srgbClr val="4D7C2B"/>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dirty="0">
                <a:solidFill>
                  <a:schemeClr val="bg1"/>
                </a:solidFill>
              </a:rPr>
              <a:t>抽象语法树</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t>2.2 </a:t>
            </a:r>
            <a:r>
              <a:rPr lang="zh-CN" altLang="en-US" dirty="0"/>
              <a:t>基于源代码的图数据结构生成</a:t>
            </a:r>
          </a:p>
        </p:txBody>
      </p:sp>
      <p:sp>
        <p:nvSpPr>
          <p:cNvPr id="15" name="内容占位符 2"/>
          <p:cNvSpPr>
            <a:spLocks noGrp="1"/>
          </p:cNvSpPr>
          <p:nvPr>
            <p:ph sz="quarter" idx="10"/>
          </p:nvPr>
        </p:nvSpPr>
        <p:spPr>
          <a:xfrm>
            <a:off x="152400" y="1023466"/>
            <a:ext cx="10434006" cy="1053207"/>
          </a:xfrm>
        </p:spPr>
        <p:txBody>
          <a:bodyPr>
            <a:normAutofit/>
          </a:bodyPr>
          <a:lstStyle/>
          <a:p>
            <a:r>
              <a:rPr lang="zh-CN" altLang="en-US" dirty="0"/>
              <a:t>基础语义图</a:t>
            </a:r>
            <a:endParaRPr lang="en-US" altLang="zh-CN" dirty="0"/>
          </a:p>
        </p:txBody>
      </p:sp>
      <p:sp>
        <p:nvSpPr>
          <p:cNvPr id="4" name="矩形 3"/>
          <p:cNvSpPr/>
          <p:nvPr/>
        </p:nvSpPr>
        <p:spPr>
          <a:xfrm>
            <a:off x="11785600" y="2415396"/>
            <a:ext cx="406400" cy="1536281"/>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抽象语义图</a:t>
            </a:r>
          </a:p>
        </p:txBody>
      </p:sp>
      <p:sp>
        <p:nvSpPr>
          <p:cNvPr id="6" name="矩形 5"/>
          <p:cNvSpPr/>
          <p:nvPr/>
        </p:nvSpPr>
        <p:spPr>
          <a:xfrm>
            <a:off x="11785600" y="3951677"/>
            <a:ext cx="406400" cy="199754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图特征向量化</a:t>
            </a:r>
          </a:p>
        </p:txBody>
      </p:sp>
      <p:sp>
        <p:nvSpPr>
          <p:cNvPr id="8" name="矩形 7"/>
          <p:cNvSpPr/>
          <p:nvPr/>
        </p:nvSpPr>
        <p:spPr>
          <a:xfrm>
            <a:off x="11785600" y="940280"/>
            <a:ext cx="406400" cy="1475116"/>
          </a:xfrm>
          <a:prstGeom prst="rect">
            <a:avLst/>
          </a:prstGeom>
          <a:solidFill>
            <a:srgbClr val="4D7C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基础语义图</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137" y="1550069"/>
            <a:ext cx="3606341" cy="4477797"/>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5137" y="2944261"/>
            <a:ext cx="5894358" cy="2493767"/>
          </a:xfrm>
          <a:prstGeom prst="rect">
            <a:avLst/>
          </a:prstGeom>
        </p:spPr>
      </p:pic>
      <p:sp>
        <p:nvSpPr>
          <p:cNvPr id="11" name="文本框 10"/>
          <p:cNvSpPr txBox="1"/>
          <p:nvPr/>
        </p:nvSpPr>
        <p:spPr>
          <a:xfrm>
            <a:off x="2105111" y="6185137"/>
            <a:ext cx="1590616" cy="369332"/>
          </a:xfrm>
          <a:prstGeom prst="rect">
            <a:avLst/>
          </a:prstGeom>
          <a:solidFill>
            <a:srgbClr val="4D7C2B"/>
          </a:solidFill>
        </p:spPr>
        <p:txBody>
          <a:bodyPr wrap="square" rtlCol="0">
            <a:spAutoFit/>
          </a:bodyPr>
          <a:lstStyle/>
          <a:p>
            <a:pPr algn="ctr"/>
            <a:r>
              <a:rPr kumimoji="1" lang="zh-CN" altLang="en-US" dirty="0">
                <a:solidFill>
                  <a:schemeClr val="bg1"/>
                </a:solidFill>
              </a:rPr>
              <a:t>控制流图</a:t>
            </a:r>
          </a:p>
        </p:txBody>
      </p:sp>
      <p:sp>
        <p:nvSpPr>
          <p:cNvPr id="12" name="文本框 11"/>
          <p:cNvSpPr txBox="1"/>
          <p:nvPr/>
        </p:nvSpPr>
        <p:spPr>
          <a:xfrm>
            <a:off x="8153528" y="6185137"/>
            <a:ext cx="1590616" cy="369332"/>
          </a:xfrm>
          <a:prstGeom prst="rect">
            <a:avLst/>
          </a:prstGeom>
          <a:solidFill>
            <a:srgbClr val="4D7C2B"/>
          </a:solidFill>
        </p:spPr>
        <p:txBody>
          <a:bodyPr wrap="square" rtlCol="0">
            <a:spAutoFit/>
          </a:bodyPr>
          <a:lstStyle/>
          <a:p>
            <a:pPr algn="ctr"/>
            <a:r>
              <a:rPr kumimoji="1" lang="zh-CN" altLang="en-US" dirty="0">
                <a:solidFill>
                  <a:schemeClr val="bg1"/>
                </a:solidFill>
              </a:rPr>
              <a:t>数据流图</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t>2.2 </a:t>
            </a:r>
            <a:r>
              <a:rPr lang="zh-CN" altLang="en-US" dirty="0"/>
              <a:t>基于源代码的图数据结构生成</a:t>
            </a:r>
          </a:p>
        </p:txBody>
      </p:sp>
      <p:sp>
        <p:nvSpPr>
          <p:cNvPr id="15" name="内容占位符 2"/>
          <p:cNvSpPr>
            <a:spLocks noGrp="1"/>
          </p:cNvSpPr>
          <p:nvPr>
            <p:ph sz="quarter" idx="10"/>
          </p:nvPr>
        </p:nvSpPr>
        <p:spPr>
          <a:xfrm>
            <a:off x="152400" y="1023466"/>
            <a:ext cx="10434006" cy="1053207"/>
          </a:xfrm>
        </p:spPr>
        <p:txBody>
          <a:bodyPr>
            <a:normAutofit/>
          </a:bodyPr>
          <a:lstStyle/>
          <a:p>
            <a:r>
              <a:rPr lang="zh-CN" altLang="en-US" dirty="0"/>
              <a:t>基于源代码的抽象语义图</a:t>
            </a:r>
            <a:endParaRPr lang="en-US" altLang="zh-CN" dirty="0"/>
          </a:p>
        </p:txBody>
      </p:sp>
      <p:sp>
        <p:nvSpPr>
          <p:cNvPr id="7" name="矩形 6"/>
          <p:cNvSpPr/>
          <p:nvPr/>
        </p:nvSpPr>
        <p:spPr>
          <a:xfrm>
            <a:off x="11785600" y="2415396"/>
            <a:ext cx="406400" cy="1536281"/>
          </a:xfrm>
          <a:prstGeom prst="rect">
            <a:avLst/>
          </a:prstGeom>
          <a:solidFill>
            <a:srgbClr val="4D7C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抽象语义图</a:t>
            </a:r>
          </a:p>
        </p:txBody>
      </p:sp>
      <p:sp>
        <p:nvSpPr>
          <p:cNvPr id="9" name="矩形 8"/>
          <p:cNvSpPr/>
          <p:nvPr/>
        </p:nvSpPr>
        <p:spPr>
          <a:xfrm>
            <a:off x="11785600" y="3951677"/>
            <a:ext cx="406400" cy="199754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图特征向量化</a:t>
            </a:r>
          </a:p>
        </p:txBody>
      </p:sp>
      <p:sp>
        <p:nvSpPr>
          <p:cNvPr id="10" name="矩形 9"/>
          <p:cNvSpPr/>
          <p:nvPr/>
        </p:nvSpPr>
        <p:spPr>
          <a:xfrm>
            <a:off x="11785600" y="940280"/>
            <a:ext cx="406400" cy="147511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基础语义图</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180" y="1942680"/>
            <a:ext cx="7318338" cy="3864469"/>
          </a:xfrm>
          <a:prstGeom prst="rect">
            <a:avLst/>
          </a:prstGeom>
        </p:spPr>
      </p:pic>
      <p:sp>
        <p:nvSpPr>
          <p:cNvPr id="12" name="文本框 11"/>
          <p:cNvSpPr txBox="1"/>
          <p:nvPr/>
        </p:nvSpPr>
        <p:spPr>
          <a:xfrm>
            <a:off x="3557854" y="6017776"/>
            <a:ext cx="5076292" cy="369332"/>
          </a:xfrm>
          <a:prstGeom prst="rect">
            <a:avLst/>
          </a:prstGeom>
          <a:solidFill>
            <a:srgbClr val="4D7C2B"/>
          </a:solidFill>
        </p:spPr>
        <p:txBody>
          <a:bodyPr wrap="square" rtlCol="0">
            <a:spAutoFit/>
          </a:bodyPr>
          <a:lstStyle/>
          <a:p>
            <a:pPr algn="ctr"/>
            <a:r>
              <a:rPr kumimoji="1" lang="zh-CN" altLang="en-US" dirty="0">
                <a:solidFill>
                  <a:schemeClr val="bg1"/>
                </a:solidFill>
              </a:rPr>
              <a:t>合约 </a:t>
            </a:r>
            <a:r>
              <a:rPr kumimoji="1" lang="en-US" altLang="zh-CN" dirty="0">
                <a:solidFill>
                  <a:schemeClr val="bg1"/>
                </a:solidFill>
              </a:rPr>
              <a:t>Simple </a:t>
            </a:r>
            <a:r>
              <a:rPr kumimoji="1" lang="zh-CN" altLang="en-US" dirty="0">
                <a:solidFill>
                  <a:schemeClr val="bg1"/>
                </a:solidFill>
              </a:rPr>
              <a:t>的抽象语义图</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t>2.3</a:t>
            </a:r>
            <a:r>
              <a:rPr lang="zh-CN" altLang="en-US" dirty="0"/>
              <a:t> </a:t>
            </a:r>
            <a:r>
              <a:rPr kumimoji="1" lang="zh-CN" altLang="en-US" dirty="0"/>
              <a:t>基于图神经网络的漏洞检测</a:t>
            </a:r>
            <a:endParaRPr lang="zh-CN" altLang="en-US" dirty="0"/>
          </a:p>
        </p:txBody>
      </p:sp>
      <p:sp>
        <p:nvSpPr>
          <p:cNvPr id="15" name="内容占位符 2"/>
          <p:cNvSpPr>
            <a:spLocks noGrp="1"/>
          </p:cNvSpPr>
          <p:nvPr>
            <p:ph sz="quarter" idx="10"/>
          </p:nvPr>
        </p:nvSpPr>
        <p:spPr>
          <a:xfrm>
            <a:off x="152399" y="1023466"/>
            <a:ext cx="11003533" cy="1570468"/>
          </a:xfrm>
        </p:spPr>
        <p:txBody>
          <a:bodyPr>
            <a:normAutofit/>
          </a:bodyPr>
          <a:lstStyle/>
          <a:p>
            <a:r>
              <a:rPr lang="zh-CN" altLang="en-US" dirty="0"/>
              <a:t>图神经网络漏洞检测</a:t>
            </a:r>
            <a:endParaRPr lang="en-US" altLang="zh-CN" dirty="0"/>
          </a:p>
          <a:p>
            <a:pPr lvl="1"/>
            <a:r>
              <a:rPr lang="zh-CN" altLang="en-US" b="1" dirty="0"/>
              <a:t>词嵌入模型</a:t>
            </a:r>
            <a:r>
              <a:rPr lang="zh-CN" altLang="en-US" dirty="0"/>
              <a:t>将抽象语义图转化为</a:t>
            </a:r>
            <a:r>
              <a:rPr lang="zh-CN" altLang="en-US" b="1" dirty="0"/>
              <a:t>图数据结构</a:t>
            </a:r>
            <a:r>
              <a:rPr lang="zh-CN" altLang="en-US" dirty="0"/>
              <a:t>。</a:t>
            </a:r>
            <a:endParaRPr lang="en-US" altLang="zh-CN" dirty="0"/>
          </a:p>
          <a:p>
            <a:pPr lvl="1"/>
            <a:r>
              <a:rPr lang="zh-CN" altLang="en-US" b="1" dirty="0"/>
              <a:t>图匹配神经网络模型</a:t>
            </a:r>
            <a:r>
              <a:rPr lang="zh-CN" altLang="en-US" dirty="0"/>
              <a:t>利用注意力机制将两个智能合约生成的图数据结构的转化为</a:t>
            </a:r>
            <a:r>
              <a:rPr lang="zh-CN" altLang="en-US" b="1" dirty="0"/>
              <a:t>图向量</a:t>
            </a:r>
            <a:r>
              <a:rPr lang="zh-CN" altLang="en-US" dirty="0"/>
              <a:t>。</a:t>
            </a:r>
            <a:endParaRPr lang="en-US" altLang="zh-CN" dirty="0"/>
          </a:p>
          <a:p>
            <a:pPr lvl="1"/>
            <a:endParaRPr lang="en-US" altLang="zh-CN" dirty="0"/>
          </a:p>
        </p:txBody>
      </p:sp>
      <p:sp>
        <p:nvSpPr>
          <p:cNvPr id="4" name="矩形 3"/>
          <p:cNvSpPr/>
          <p:nvPr/>
        </p:nvSpPr>
        <p:spPr>
          <a:xfrm>
            <a:off x="11785600" y="2415396"/>
            <a:ext cx="406400" cy="1536281"/>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抽象语义图</a:t>
            </a:r>
          </a:p>
        </p:txBody>
      </p:sp>
      <p:sp>
        <p:nvSpPr>
          <p:cNvPr id="6" name="矩形 5"/>
          <p:cNvSpPr/>
          <p:nvPr/>
        </p:nvSpPr>
        <p:spPr>
          <a:xfrm>
            <a:off x="11785600" y="3951677"/>
            <a:ext cx="406400" cy="1997547"/>
          </a:xfrm>
          <a:prstGeom prst="rect">
            <a:avLst/>
          </a:prstGeom>
          <a:solidFill>
            <a:srgbClr val="4D7C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图特征向量化</a:t>
            </a:r>
          </a:p>
        </p:txBody>
      </p:sp>
      <p:sp>
        <p:nvSpPr>
          <p:cNvPr id="8" name="矩形 7"/>
          <p:cNvSpPr/>
          <p:nvPr/>
        </p:nvSpPr>
        <p:spPr>
          <a:xfrm>
            <a:off x="11785600" y="940280"/>
            <a:ext cx="406400" cy="147511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基础语义图</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281" y="2460374"/>
            <a:ext cx="3810868" cy="3522520"/>
          </a:xfrm>
          <a:prstGeom prst="rect">
            <a:avLst/>
          </a:prstGeom>
        </p:spPr>
      </p:pic>
      <p:sp>
        <p:nvSpPr>
          <p:cNvPr id="9" name="文本框 8"/>
          <p:cNvSpPr txBox="1"/>
          <p:nvPr/>
        </p:nvSpPr>
        <p:spPr>
          <a:xfrm>
            <a:off x="1203898" y="6181567"/>
            <a:ext cx="4151857" cy="369332"/>
          </a:xfrm>
          <a:prstGeom prst="rect">
            <a:avLst/>
          </a:prstGeom>
          <a:solidFill>
            <a:srgbClr val="4D7C2B"/>
          </a:solidFill>
        </p:spPr>
        <p:txBody>
          <a:bodyPr wrap="square" rtlCol="0">
            <a:spAutoFit/>
          </a:bodyPr>
          <a:lstStyle/>
          <a:p>
            <a:pPr algn="ctr"/>
            <a:r>
              <a:rPr kumimoji="1" lang="en-US" altLang="zh-CN" dirty="0">
                <a:solidFill>
                  <a:schemeClr val="bg1"/>
                </a:solidFill>
              </a:rPr>
              <a:t>CBOW</a:t>
            </a:r>
            <a:r>
              <a:rPr kumimoji="1" lang="zh-CN" altLang="en-US" dirty="0">
                <a:solidFill>
                  <a:schemeClr val="bg1"/>
                </a:solidFill>
              </a:rPr>
              <a:t> 模型</a:t>
            </a: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0709" y="2731842"/>
            <a:ext cx="5109660" cy="3311817"/>
          </a:xfrm>
          <a:prstGeom prst="rect">
            <a:avLst/>
          </a:prstGeom>
        </p:spPr>
      </p:pic>
      <p:sp>
        <p:nvSpPr>
          <p:cNvPr id="13" name="文本框 12"/>
          <p:cNvSpPr txBox="1"/>
          <p:nvPr/>
        </p:nvSpPr>
        <p:spPr>
          <a:xfrm>
            <a:off x="6990429" y="6181567"/>
            <a:ext cx="4151857" cy="369332"/>
          </a:xfrm>
          <a:prstGeom prst="rect">
            <a:avLst/>
          </a:prstGeom>
          <a:solidFill>
            <a:srgbClr val="4D7C2B"/>
          </a:solidFill>
        </p:spPr>
        <p:txBody>
          <a:bodyPr wrap="square" rtlCol="0">
            <a:spAutoFit/>
          </a:bodyPr>
          <a:lstStyle/>
          <a:p>
            <a:pPr algn="ctr"/>
            <a:r>
              <a:rPr kumimoji="1" lang="zh-CN" altLang="en-US" dirty="0">
                <a:solidFill>
                  <a:schemeClr val="bg1"/>
                </a:solidFill>
              </a:rPr>
              <a:t>图匹配神经网络架构</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2.4</a:t>
            </a:r>
            <a:r>
              <a:rPr kumimoji="1" lang="zh-CN" altLang="en-US" dirty="0"/>
              <a:t> 实验评估与分析</a:t>
            </a:r>
          </a:p>
        </p:txBody>
      </p:sp>
      <p:sp>
        <p:nvSpPr>
          <p:cNvPr id="3" name="内容占位符 2"/>
          <p:cNvSpPr>
            <a:spLocks noGrp="1"/>
          </p:cNvSpPr>
          <p:nvPr>
            <p:ph sz="quarter" idx="10"/>
          </p:nvPr>
        </p:nvSpPr>
        <p:spPr>
          <a:xfrm>
            <a:off x="152399" y="1001259"/>
            <a:ext cx="11003533" cy="3765613"/>
          </a:xfrm>
        </p:spPr>
        <p:txBody>
          <a:bodyPr/>
          <a:lstStyle/>
          <a:p>
            <a:r>
              <a:rPr kumimoji="1" lang="zh-CN" altLang="en-US" dirty="0"/>
              <a:t>实验平台</a:t>
            </a:r>
            <a:endParaRPr kumimoji="1" lang="en-US" altLang="zh-CN" dirty="0"/>
          </a:p>
          <a:p>
            <a:pPr lvl="1"/>
            <a:r>
              <a:rPr kumimoji="1" lang="en-US" altLang="zh-CN" b="1" dirty="0"/>
              <a:t>Ubuntu 20.04 </a:t>
            </a:r>
            <a:r>
              <a:rPr kumimoji="1" lang="zh-CN" altLang="en-US" b="1" dirty="0"/>
              <a:t>操作系统</a:t>
            </a:r>
            <a:r>
              <a:rPr kumimoji="1" lang="zh-CN" altLang="en-US" dirty="0"/>
              <a:t>，实验代码主要采用 </a:t>
            </a:r>
            <a:r>
              <a:rPr kumimoji="1" lang="en-US" altLang="zh-CN" b="1" dirty="0"/>
              <a:t>python 3.7 </a:t>
            </a:r>
            <a:r>
              <a:rPr kumimoji="1" lang="zh-CN" altLang="en-US" b="1" dirty="0"/>
              <a:t>编写</a:t>
            </a:r>
            <a:r>
              <a:rPr kumimoji="1" lang="zh-CN" altLang="en-US" dirty="0"/>
              <a:t>。</a:t>
            </a:r>
            <a:endParaRPr kumimoji="1" lang="en-US" altLang="zh-CN" dirty="0"/>
          </a:p>
          <a:p>
            <a:r>
              <a:rPr kumimoji="1" lang="zh-CN" altLang="en-US" dirty="0"/>
              <a:t>对比工作</a:t>
            </a:r>
            <a:endParaRPr kumimoji="1" lang="en-US" altLang="zh-CN" dirty="0"/>
          </a:p>
          <a:p>
            <a:pPr lvl="1"/>
            <a:r>
              <a:rPr kumimoji="1" lang="en-US" altLang="zh-CN" dirty="0"/>
              <a:t>SmartCheck</a:t>
            </a:r>
            <a:r>
              <a:rPr lang="en-US" altLang="zh-CN" dirty="0">
                <a:solidFill>
                  <a:schemeClr val="bg1">
                    <a:lumMod val="50000"/>
                  </a:schemeClr>
                </a:solidFill>
                <a:latin typeface="Times New Roman" panose="02020603050405020304" pitchFamily="18" charset="0"/>
              </a:rPr>
              <a:t>[</a:t>
            </a:r>
            <a:r>
              <a:rPr lang="en-GB" altLang="zh-CN" dirty="0">
                <a:solidFill>
                  <a:schemeClr val="bg1">
                    <a:lumMod val="50000"/>
                  </a:schemeClr>
                </a:solidFill>
                <a:latin typeface="Times New Roman" panose="02020603050405020304" pitchFamily="18" charset="0"/>
              </a:rPr>
              <a:t>WETSEB 2018</a:t>
            </a:r>
            <a:r>
              <a:rPr lang="en-US" altLang="zh-CN" dirty="0">
                <a:solidFill>
                  <a:schemeClr val="bg1">
                    <a:lumMod val="50000"/>
                  </a:schemeClr>
                </a:solidFill>
                <a:latin typeface="Times New Roman" panose="02020603050405020304" pitchFamily="18" charset="0"/>
              </a:rPr>
              <a:t>] </a:t>
            </a:r>
            <a:r>
              <a:rPr kumimoji="1" lang="zh-CN" altLang="en-US" dirty="0"/>
              <a:t>、</a:t>
            </a:r>
            <a:r>
              <a:rPr kumimoji="1" lang="en-US" altLang="zh-CN" dirty="0"/>
              <a:t>Slither</a:t>
            </a:r>
            <a:r>
              <a:rPr lang="en-US" altLang="zh-CN" dirty="0">
                <a:solidFill>
                  <a:schemeClr val="bg1">
                    <a:lumMod val="50000"/>
                  </a:schemeClr>
                </a:solidFill>
                <a:latin typeface="Times New Roman" panose="02020603050405020304" pitchFamily="18" charset="0"/>
              </a:rPr>
              <a:t>[WETSEB 2019]</a:t>
            </a:r>
            <a:r>
              <a:rPr kumimoji="1" lang="zh-CN" altLang="en-US" dirty="0"/>
              <a:t>、</a:t>
            </a:r>
            <a:r>
              <a:rPr kumimoji="1" lang="en-US" altLang="zh-CN" dirty="0"/>
              <a:t>DR-GCN</a:t>
            </a:r>
            <a:r>
              <a:rPr lang="en-US" altLang="zh-CN" dirty="0">
                <a:solidFill>
                  <a:schemeClr val="bg1">
                    <a:lumMod val="50000"/>
                  </a:schemeClr>
                </a:solidFill>
                <a:latin typeface="Times New Roman" panose="02020603050405020304" pitchFamily="18" charset="0"/>
              </a:rPr>
              <a:t>[IJCAI</a:t>
            </a:r>
            <a:r>
              <a:rPr lang="zh-CN" altLang="en-US" dirty="0">
                <a:solidFill>
                  <a:schemeClr val="bg1">
                    <a:lumMod val="50000"/>
                  </a:schemeClr>
                </a:solidFill>
                <a:latin typeface="Times New Roman" panose="02020603050405020304" pitchFamily="18" charset="0"/>
              </a:rPr>
              <a:t> </a:t>
            </a:r>
            <a:r>
              <a:rPr lang="en-US" altLang="zh-CN" dirty="0">
                <a:solidFill>
                  <a:schemeClr val="bg1">
                    <a:lumMod val="50000"/>
                  </a:schemeClr>
                </a:solidFill>
                <a:latin typeface="Times New Roman" panose="02020603050405020304" pitchFamily="18" charset="0"/>
              </a:rPr>
              <a:t>2020]</a:t>
            </a:r>
          </a:p>
          <a:p>
            <a:r>
              <a:rPr kumimoji="1" lang="zh-CN" altLang="en-US" dirty="0"/>
              <a:t>评估指标</a:t>
            </a:r>
            <a:endParaRPr kumimoji="1" lang="en-US" altLang="zh-CN" dirty="0"/>
          </a:p>
          <a:p>
            <a:pPr lvl="1"/>
            <a:r>
              <a:rPr kumimoji="1" lang="zh-CN" altLang="en-US" dirty="0"/>
              <a:t>准确率（</a:t>
            </a:r>
            <a:r>
              <a:rPr kumimoji="1" lang="en-GB" altLang="zh-CN" dirty="0"/>
              <a:t>Accuracy, ACC</a:t>
            </a:r>
            <a:r>
              <a:rPr kumimoji="1" lang="zh-CN" altLang="en-GB" dirty="0"/>
              <a:t>）</a:t>
            </a:r>
            <a:r>
              <a:rPr kumimoji="1" lang="zh-CN" altLang="en-US" dirty="0"/>
              <a:t>、召回率（</a:t>
            </a:r>
            <a:r>
              <a:rPr kumimoji="1" lang="en-GB" altLang="zh-CN" dirty="0"/>
              <a:t>True Positive Rate, TPR</a:t>
            </a:r>
            <a:r>
              <a:rPr kumimoji="1" lang="zh-CN" altLang="en-GB" dirty="0"/>
              <a:t>）</a:t>
            </a:r>
            <a:r>
              <a:rPr kumimoji="1" lang="zh-CN" altLang="en-US" dirty="0"/>
              <a:t>、精确率（</a:t>
            </a:r>
            <a:r>
              <a:rPr kumimoji="1" lang="en-GB" altLang="zh-CN" dirty="0"/>
              <a:t>Precision, PRE</a:t>
            </a:r>
            <a:r>
              <a:rPr kumimoji="1" lang="zh-CN" altLang="en-GB" dirty="0"/>
              <a:t>）</a:t>
            </a:r>
            <a:r>
              <a:rPr kumimoji="1" lang="zh-CN" altLang="en-US" dirty="0"/>
              <a:t>和 </a:t>
            </a:r>
            <a:r>
              <a:rPr kumimoji="1" lang="en-GB" altLang="zh-CN" dirty="0"/>
              <a:t>F1</a:t>
            </a:r>
            <a:r>
              <a:rPr kumimoji="1" lang="zh-CN" altLang="en-US" dirty="0"/>
              <a:t> 分数（</a:t>
            </a:r>
            <a:r>
              <a:rPr kumimoji="1" lang="en-GB" altLang="zh-CN" dirty="0"/>
              <a:t>F1 Score</a:t>
            </a:r>
            <a:r>
              <a:rPr kumimoji="1" lang="zh-CN" altLang="en-GB" dirty="0"/>
              <a:t>）</a:t>
            </a:r>
            <a:r>
              <a:rPr kumimoji="1" lang="zh-CN" altLang="en-US" dirty="0"/>
              <a:t>。</a:t>
            </a:r>
            <a:endParaRPr kumimoji="1" lang="en-US" altLang="zh-CN" dirty="0"/>
          </a:p>
          <a:p>
            <a:r>
              <a:rPr kumimoji="1" lang="zh-CN" altLang="en-US" dirty="0"/>
              <a:t>数据集</a:t>
            </a:r>
            <a:endParaRPr kumimoji="1" lang="en-US" altLang="zh-CN" dirty="0"/>
          </a:p>
          <a:p>
            <a:pPr lvl="1"/>
            <a:r>
              <a:rPr kumimoji="1" lang="zh-CN" altLang="en-US" dirty="0"/>
              <a:t>划分为训练集和测试集，比例为 </a:t>
            </a:r>
            <a:r>
              <a:rPr kumimoji="1" lang="en-US" altLang="zh-CN" dirty="0"/>
              <a:t>7:3</a:t>
            </a:r>
            <a:r>
              <a:rPr kumimoji="1" lang="zh-CN" altLang="en-US" dirty="0"/>
              <a:t>。</a:t>
            </a:r>
            <a:endParaRPr kumimoji="1" lang="en-US" altLang="zh-CN" dirty="0"/>
          </a:p>
          <a:p>
            <a:pPr lvl="1"/>
            <a:endParaRPr kumimoji="1" lang="en-US" altLang="zh-CN" dirty="0"/>
          </a:p>
          <a:p>
            <a:pPr lvl="1"/>
            <a:endParaRPr kumimoji="1" lang="en-US" altLang="zh-CN" dirty="0"/>
          </a:p>
          <a:p>
            <a:endParaRPr kumimoji="1" lang="en-US" altLang="zh-CN" dirty="0"/>
          </a:p>
          <a:p>
            <a:endParaRPr kumimoji="1" lang="en-US" altLang="zh-CN" dirty="0"/>
          </a:p>
          <a:p>
            <a:endParaRPr kumimoji="1" lang="zh-CN" altLang="en-US" dirty="0"/>
          </a:p>
        </p:txBody>
      </p:sp>
      <p:sp>
        <p:nvSpPr>
          <p:cNvPr id="5" name="文本框 4"/>
          <p:cNvSpPr txBox="1"/>
          <p:nvPr/>
        </p:nvSpPr>
        <p:spPr>
          <a:xfrm>
            <a:off x="4645513" y="6187538"/>
            <a:ext cx="2900971" cy="369332"/>
          </a:xfrm>
          <a:prstGeom prst="rect">
            <a:avLst/>
          </a:prstGeom>
          <a:solidFill>
            <a:srgbClr val="4D7C2B"/>
          </a:solidFill>
        </p:spPr>
        <p:txBody>
          <a:bodyPr wrap="square" rtlCol="0">
            <a:spAutoFit/>
          </a:bodyPr>
          <a:lstStyle/>
          <a:p>
            <a:pPr algn="ctr"/>
            <a:r>
              <a:rPr kumimoji="1" lang="zh-CN" altLang="en-US" dirty="0">
                <a:solidFill>
                  <a:schemeClr val="bg1"/>
                </a:solidFill>
              </a:rPr>
              <a:t>数据集</a:t>
            </a:r>
          </a:p>
        </p:txBody>
      </p:sp>
      <p:pic>
        <p:nvPicPr>
          <p:cNvPr id="7" name="图片 6"/>
          <p:cNvPicPr>
            <a:picLocks noChangeAspect="1"/>
          </p:cNvPicPr>
          <p:nvPr/>
        </p:nvPicPr>
        <p:blipFill>
          <a:blip r:embed="rId3"/>
          <a:stretch>
            <a:fillRect/>
          </a:stretch>
        </p:blipFill>
        <p:spPr>
          <a:xfrm>
            <a:off x="2819503" y="5109321"/>
            <a:ext cx="6552992" cy="106608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2.4</a:t>
            </a:r>
            <a:r>
              <a:rPr kumimoji="1" lang="zh-CN" altLang="en-US" dirty="0"/>
              <a:t> 实验评估与分析</a:t>
            </a:r>
          </a:p>
        </p:txBody>
      </p:sp>
      <p:sp>
        <p:nvSpPr>
          <p:cNvPr id="5" name="文本框 4"/>
          <p:cNvSpPr txBox="1"/>
          <p:nvPr/>
        </p:nvSpPr>
        <p:spPr>
          <a:xfrm>
            <a:off x="6077389" y="6133971"/>
            <a:ext cx="3816529" cy="369332"/>
          </a:xfrm>
          <a:prstGeom prst="rect">
            <a:avLst/>
          </a:prstGeom>
          <a:solidFill>
            <a:srgbClr val="4D7C2B"/>
          </a:solidFill>
        </p:spPr>
        <p:txBody>
          <a:bodyPr wrap="square" rtlCol="0">
            <a:spAutoFit/>
          </a:bodyPr>
          <a:lstStyle/>
          <a:p>
            <a:pPr algn="ctr"/>
            <a:r>
              <a:rPr kumimoji="1" lang="zh-CN" altLang="en-US" dirty="0">
                <a:solidFill>
                  <a:schemeClr val="bg1"/>
                </a:solidFill>
              </a:rPr>
              <a:t>面向智能合约源代码的检测结果</a:t>
            </a:r>
          </a:p>
        </p:txBody>
      </p:sp>
      <p:sp>
        <p:nvSpPr>
          <p:cNvPr id="3" name="内容占位符 2"/>
          <p:cNvSpPr>
            <a:spLocks noGrp="1"/>
          </p:cNvSpPr>
          <p:nvPr>
            <p:ph sz="quarter" idx="10"/>
          </p:nvPr>
        </p:nvSpPr>
        <p:spPr>
          <a:xfrm>
            <a:off x="152400" y="1001260"/>
            <a:ext cx="11003534" cy="1636914"/>
          </a:xfrm>
        </p:spPr>
        <p:txBody>
          <a:bodyPr/>
          <a:lstStyle/>
          <a:p>
            <a:endParaRPr kumimoji="1" lang="en-US" altLang="zh-CN" dirty="0"/>
          </a:p>
          <a:p>
            <a:pPr lvl="1"/>
            <a:endParaRPr kumimoji="1" lang="en-US" altLang="zh-CN" dirty="0"/>
          </a:p>
          <a:p>
            <a:pPr lvl="1"/>
            <a:endParaRPr kumimoji="1" lang="en-US" altLang="zh-CN" dirty="0"/>
          </a:p>
          <a:p>
            <a:endParaRPr kumimoji="1" lang="en-US" altLang="zh-CN" dirty="0"/>
          </a:p>
          <a:p>
            <a:endParaRPr kumimoji="1" lang="en-US" altLang="zh-CN" dirty="0"/>
          </a:p>
          <a:p>
            <a:endParaRPr kumimoji="1" lang="zh-CN" altLang="en-US" dirty="0"/>
          </a:p>
        </p:txBody>
      </p:sp>
      <p:sp>
        <p:nvSpPr>
          <p:cNvPr id="12" name="矩形 11"/>
          <p:cNvSpPr/>
          <p:nvPr/>
        </p:nvSpPr>
        <p:spPr>
          <a:xfrm>
            <a:off x="11785600" y="2415396"/>
            <a:ext cx="406400" cy="1690778"/>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检测效率</a:t>
            </a:r>
          </a:p>
        </p:txBody>
      </p:sp>
      <p:sp>
        <p:nvSpPr>
          <p:cNvPr id="13" name="矩形 12"/>
          <p:cNvSpPr/>
          <p:nvPr/>
        </p:nvSpPr>
        <p:spPr>
          <a:xfrm>
            <a:off x="11785600" y="4106174"/>
            <a:ext cx="406400" cy="184305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模型参数</a:t>
            </a:r>
          </a:p>
        </p:txBody>
      </p:sp>
      <p:sp>
        <p:nvSpPr>
          <p:cNvPr id="14" name="矩形 13"/>
          <p:cNvSpPr/>
          <p:nvPr/>
        </p:nvSpPr>
        <p:spPr>
          <a:xfrm>
            <a:off x="11785600" y="940280"/>
            <a:ext cx="406400" cy="1475116"/>
          </a:xfrm>
          <a:prstGeom prst="rect">
            <a:avLst/>
          </a:prstGeom>
          <a:solidFill>
            <a:srgbClr val="4D7C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检测效果</a:t>
            </a:r>
          </a:p>
        </p:txBody>
      </p:sp>
      <p:sp>
        <p:nvSpPr>
          <p:cNvPr id="8" name="内容占位符 2"/>
          <p:cNvSpPr txBox="1"/>
          <p:nvPr/>
        </p:nvSpPr>
        <p:spPr>
          <a:xfrm>
            <a:off x="152399" y="1001259"/>
            <a:ext cx="4354467" cy="5132712"/>
          </a:xfrm>
          <a:prstGeom prst="rect">
            <a:avLst/>
          </a:prstGeom>
        </p:spPr>
        <p:txBody>
          <a:bodyPr vert="horz" lIns="91440" tIns="45720" rIns="91440" bIns="45720" rtlCol="0">
            <a:noAutofit/>
          </a:bodyPr>
          <a:lstStyle>
            <a:lvl1pPr marL="0" indent="179705" algn="l" defTabSz="914400" rtl="0" eaLnBrk="1" latinLnBrk="0" hangingPunct="1">
              <a:lnSpc>
                <a:spcPct val="100000"/>
              </a:lnSpc>
              <a:spcBef>
                <a:spcPts val="1000"/>
              </a:spcBef>
              <a:buFont typeface="Arial" panose="020B0604020202020204" pitchFamily="34" charset="0"/>
              <a:buChar char="•"/>
              <a:defRPr lang="zh-CN" altLang="en-US" sz="2400" b="1" kern="1200" baseline="0" dirty="0" smtClean="0">
                <a:solidFill>
                  <a:srgbClr val="0070C0"/>
                </a:solidFill>
                <a:latin typeface="Arial" panose="020B0604020202020204" pitchFamily="34" charset="0"/>
                <a:ea typeface="思源黑体 CN" panose="020B0500000000000000" pitchFamily="34" charset="-122"/>
                <a:cs typeface="Times New Roman" panose="02020603050405020304" pitchFamily="18" charset="0"/>
              </a:defRPr>
            </a:lvl1pPr>
            <a:lvl2pPr marL="539750" indent="-179705" algn="l" defTabSz="914400" rtl="0" eaLnBrk="1" latinLnBrk="0" hangingPunct="1">
              <a:lnSpc>
                <a:spcPct val="120000"/>
              </a:lnSpc>
              <a:spcBef>
                <a:spcPts val="900"/>
              </a:spcBef>
              <a:buFont typeface="Arial" panose="020B0604020202020204" pitchFamily="34" charset="0"/>
              <a:buChar char="•"/>
              <a:defRPr sz="2000" kern="1200" baseline="0">
                <a:solidFill>
                  <a:schemeClr val="tx1"/>
                </a:solidFill>
                <a:latin typeface="Arial" panose="020B0604020202020204" pitchFamily="34" charset="0"/>
                <a:ea typeface="思源黑体 CN" panose="020B0500000000000000" pitchFamily="34" charset="-122"/>
                <a:cs typeface="+mn-cs"/>
              </a:defRPr>
            </a:lvl2pPr>
            <a:lvl3pPr marL="1080135" indent="-179705" algn="l" defTabSz="914400" rtl="0" eaLnBrk="1" latinLnBrk="0" hangingPunct="1">
              <a:lnSpc>
                <a:spcPct val="120000"/>
              </a:lnSpc>
              <a:spcBef>
                <a:spcPts val="500"/>
              </a:spcBef>
              <a:buFont typeface="Arial" panose="020B0604020202020204" pitchFamily="34" charset="0"/>
              <a:buChar char="•"/>
              <a:defRPr sz="2000" kern="1200" baseline="0">
                <a:solidFill>
                  <a:schemeClr val="tx1"/>
                </a:solidFill>
                <a:latin typeface="Arial" panose="020B0604020202020204" pitchFamily="34" charset="0"/>
                <a:ea typeface="思源黑体 CN" panose="020B0500000000000000" pitchFamily="34" charset="-122"/>
                <a:cs typeface="+mn-cs"/>
              </a:defRPr>
            </a:lvl3pPr>
            <a:lvl4pPr marL="1440180" indent="-179705" algn="l" defTabSz="914400" rtl="0" eaLnBrk="1" latinLnBrk="0" hangingPunct="1">
              <a:lnSpc>
                <a:spcPct val="120000"/>
              </a:lnSpc>
              <a:spcBef>
                <a:spcPts val="500"/>
              </a:spcBef>
              <a:buFont typeface="Arial" panose="020B0604020202020204" pitchFamily="34" charset="0"/>
              <a:buChar char="•"/>
              <a:defRPr lang="zh-CN" altLang="en-US" sz="2000" kern="1200" baseline="0" dirty="0" smtClean="0">
                <a:solidFill>
                  <a:schemeClr val="tx1"/>
                </a:solidFill>
                <a:latin typeface="Arial" panose="020B0604020202020204" pitchFamily="34" charset="0"/>
                <a:ea typeface="思源黑体 CN" panose="020B0500000000000000" pitchFamily="34" charset="-122"/>
                <a:cs typeface="+mn-cs"/>
              </a:defRPr>
            </a:lvl4pPr>
            <a:lvl5pPr marL="2057400" indent="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思源黑体 CN" panose="020B0500000000000000" pitchFamily="34" charset="-122"/>
                <a:ea typeface="思源黑体 CN"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评测方法</a:t>
            </a:r>
            <a:endParaRPr kumimoji="1" lang="en-US" altLang="zh-CN" dirty="0"/>
          </a:p>
          <a:p>
            <a:pPr lvl="1"/>
            <a:r>
              <a:rPr kumimoji="1" lang="zh-CN" altLang="en-US" dirty="0"/>
              <a:t>将与现有的智能合约漏洞检测工具在不同类型漏洞的数据集上进行比对测试。</a:t>
            </a:r>
            <a:endParaRPr kumimoji="1" lang="en-US" altLang="zh-CN" dirty="0"/>
          </a:p>
          <a:p>
            <a:pPr lvl="1"/>
            <a:endParaRPr kumimoji="1" lang="en-US" altLang="zh-CN" dirty="0"/>
          </a:p>
          <a:p>
            <a:r>
              <a:rPr kumimoji="1" lang="zh-CN" altLang="en-US" dirty="0"/>
              <a:t>效果评估</a:t>
            </a:r>
            <a:endParaRPr kumimoji="1" lang="en-US" altLang="zh-CN" dirty="0"/>
          </a:p>
          <a:p>
            <a:pPr lvl="1"/>
            <a:r>
              <a:rPr kumimoji="1" lang="zh-CN" altLang="en-US" dirty="0"/>
              <a:t>实验结果能够证明本文方法在智能合约源代码漏洞检测方面的</a:t>
            </a:r>
            <a:r>
              <a:rPr kumimoji="1" lang="zh-CN" altLang="en-US" b="1" dirty="0"/>
              <a:t>有效性</a:t>
            </a:r>
            <a:r>
              <a:rPr kumimoji="1" lang="zh-CN" altLang="en-US" dirty="0"/>
              <a:t>。</a:t>
            </a:r>
          </a:p>
          <a:p>
            <a:pPr lvl="1"/>
            <a:endParaRPr kumimoji="1" lang="en-GB" altLang="zh-CN" dirty="0"/>
          </a:p>
          <a:p>
            <a:pPr lvl="1"/>
            <a:endParaRPr kumimoji="1" lang="en-GB" altLang="zh-CN" dirty="0"/>
          </a:p>
          <a:p>
            <a:endParaRPr kumimoji="1" lang="en-GB" altLang="zh-CN" dirty="0"/>
          </a:p>
          <a:p>
            <a:endParaRPr kumimoji="1" lang="en-GB" altLang="zh-CN" dirty="0"/>
          </a:p>
          <a:p>
            <a:endParaRPr kumimoji="1" lang="en-GB"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6532" y="975545"/>
            <a:ext cx="5698244" cy="512555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2.4</a:t>
            </a:r>
            <a:r>
              <a:rPr kumimoji="1" lang="zh-CN" altLang="en-US" dirty="0"/>
              <a:t> 实验评估与分析</a:t>
            </a:r>
          </a:p>
        </p:txBody>
      </p:sp>
      <p:sp>
        <p:nvSpPr>
          <p:cNvPr id="5" name="文本框 4"/>
          <p:cNvSpPr txBox="1"/>
          <p:nvPr/>
        </p:nvSpPr>
        <p:spPr>
          <a:xfrm>
            <a:off x="1286566" y="5839264"/>
            <a:ext cx="3480570" cy="369332"/>
          </a:xfrm>
          <a:prstGeom prst="rect">
            <a:avLst/>
          </a:prstGeom>
          <a:solidFill>
            <a:srgbClr val="4D7C2B"/>
          </a:solidFill>
        </p:spPr>
        <p:txBody>
          <a:bodyPr wrap="square" rtlCol="0">
            <a:spAutoFit/>
          </a:bodyPr>
          <a:lstStyle/>
          <a:p>
            <a:pPr algn="ctr"/>
            <a:r>
              <a:rPr kumimoji="1" lang="zh-CN" altLang="en-US" dirty="0">
                <a:solidFill>
                  <a:schemeClr val="bg1"/>
                </a:solidFill>
              </a:rPr>
              <a:t>检测工具的平均检测时间</a:t>
            </a:r>
          </a:p>
        </p:txBody>
      </p:sp>
      <p:sp>
        <p:nvSpPr>
          <p:cNvPr id="3" name="内容占位符 2"/>
          <p:cNvSpPr>
            <a:spLocks noGrp="1"/>
          </p:cNvSpPr>
          <p:nvPr>
            <p:ph sz="quarter" idx="10"/>
          </p:nvPr>
        </p:nvSpPr>
        <p:spPr>
          <a:xfrm>
            <a:off x="152400" y="1001260"/>
            <a:ext cx="11003534" cy="1636914"/>
          </a:xfrm>
        </p:spPr>
        <p:txBody>
          <a:bodyPr/>
          <a:lstStyle/>
          <a:p>
            <a:r>
              <a:rPr kumimoji="1" lang="zh-CN" altLang="en-US" dirty="0"/>
              <a:t>检测效率评估</a:t>
            </a:r>
            <a:endParaRPr kumimoji="1" lang="en-US" altLang="zh-CN" dirty="0"/>
          </a:p>
          <a:p>
            <a:pPr lvl="1"/>
            <a:r>
              <a:rPr kumimoji="1" lang="zh-CN" altLang="en-US" dirty="0"/>
              <a:t>本文方法在</a:t>
            </a:r>
            <a:r>
              <a:rPr kumimoji="1" lang="zh-CN" altLang="en-US" b="1" dirty="0">
                <a:solidFill>
                  <a:srgbClr val="C00000"/>
                </a:solidFill>
              </a:rPr>
              <a:t>时间效率</a:t>
            </a:r>
            <a:r>
              <a:rPr kumimoji="1" lang="zh-CN" altLang="en-US" dirty="0"/>
              <a:t>大大领先其他漏洞检测工具。</a:t>
            </a:r>
            <a:endParaRPr kumimoji="1" lang="en-US" altLang="zh-CN" dirty="0"/>
          </a:p>
          <a:p>
            <a:pPr lvl="1"/>
            <a:r>
              <a:rPr kumimoji="1" lang="zh-CN" altLang="en-US" b="1" dirty="0">
                <a:solidFill>
                  <a:srgbClr val="C00000"/>
                </a:solidFill>
              </a:rPr>
              <a:t>图匹配神经网络</a:t>
            </a:r>
            <a:r>
              <a:rPr kumimoji="1" lang="zh-CN" altLang="en-US" dirty="0"/>
              <a:t>在基于源代码的抽象语义图的漏洞检测上优于其他图神经网络模型。</a:t>
            </a:r>
            <a:endParaRPr kumimoji="1" lang="en-US" altLang="zh-CN" dirty="0"/>
          </a:p>
          <a:p>
            <a:pPr lvl="1"/>
            <a:endParaRPr kumimoji="1" lang="zh-CN" altLang="en-US" dirty="0"/>
          </a:p>
          <a:p>
            <a:pPr lvl="1"/>
            <a:endParaRPr kumimoji="1" lang="en-GB" altLang="zh-CN" dirty="0"/>
          </a:p>
          <a:p>
            <a:pPr lvl="1"/>
            <a:endParaRPr kumimoji="1" lang="en-GB" altLang="zh-CN" dirty="0"/>
          </a:p>
          <a:p>
            <a:endParaRPr kumimoji="1" lang="en-GB" altLang="zh-CN" dirty="0"/>
          </a:p>
          <a:p>
            <a:endParaRPr kumimoji="1" lang="en-GB" altLang="zh-CN" dirty="0"/>
          </a:p>
          <a:p>
            <a:endParaRPr kumimoji="1" lang="en-GB" altLang="zh-CN" dirty="0"/>
          </a:p>
          <a:p>
            <a:endParaRPr kumimoji="1" lang="en-US" altLang="zh-CN" dirty="0"/>
          </a:p>
          <a:p>
            <a:pPr lvl="1"/>
            <a:endParaRPr kumimoji="1" lang="en-US" altLang="zh-CN" dirty="0"/>
          </a:p>
          <a:p>
            <a:pPr lvl="1"/>
            <a:endParaRPr kumimoji="1" lang="en-US" altLang="zh-CN" dirty="0"/>
          </a:p>
          <a:p>
            <a:endParaRPr kumimoji="1" lang="en-US" altLang="zh-CN" dirty="0"/>
          </a:p>
          <a:p>
            <a:endParaRPr kumimoji="1" lang="en-US" altLang="zh-CN" dirty="0"/>
          </a:p>
          <a:p>
            <a:endParaRPr kumimoji="1" lang="zh-CN" altLang="en-US" dirty="0"/>
          </a:p>
        </p:txBody>
      </p:sp>
      <p:sp>
        <p:nvSpPr>
          <p:cNvPr id="12" name="矩形 11"/>
          <p:cNvSpPr/>
          <p:nvPr/>
        </p:nvSpPr>
        <p:spPr>
          <a:xfrm>
            <a:off x="11785600" y="2415396"/>
            <a:ext cx="406400" cy="1690778"/>
          </a:xfrm>
          <a:prstGeom prst="rect">
            <a:avLst/>
          </a:prstGeom>
          <a:solidFill>
            <a:srgbClr val="4D7C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检测效率</a:t>
            </a:r>
          </a:p>
        </p:txBody>
      </p:sp>
      <p:sp>
        <p:nvSpPr>
          <p:cNvPr id="13" name="矩形 12"/>
          <p:cNvSpPr/>
          <p:nvPr/>
        </p:nvSpPr>
        <p:spPr>
          <a:xfrm>
            <a:off x="11785600" y="4106174"/>
            <a:ext cx="406400" cy="184305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模型参数</a:t>
            </a:r>
          </a:p>
        </p:txBody>
      </p:sp>
      <p:sp>
        <p:nvSpPr>
          <p:cNvPr id="14" name="矩形 13"/>
          <p:cNvSpPr/>
          <p:nvPr/>
        </p:nvSpPr>
        <p:spPr>
          <a:xfrm>
            <a:off x="11785600" y="940280"/>
            <a:ext cx="406400" cy="147511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检测效果</a:t>
            </a:r>
          </a:p>
        </p:txBody>
      </p:sp>
      <p:sp>
        <p:nvSpPr>
          <p:cNvPr id="15" name="内容占位符 2"/>
          <p:cNvSpPr txBox="1"/>
          <p:nvPr/>
        </p:nvSpPr>
        <p:spPr>
          <a:xfrm>
            <a:off x="152399" y="1001260"/>
            <a:ext cx="11320733" cy="1414136"/>
          </a:xfrm>
          <a:prstGeom prst="rect">
            <a:avLst/>
          </a:prstGeom>
        </p:spPr>
        <p:txBody>
          <a:bodyPr vert="horz" lIns="91440" tIns="45720" rIns="91440" bIns="45720" rtlCol="0">
            <a:noAutofit/>
          </a:bodyPr>
          <a:lstStyle>
            <a:lvl1pPr marL="0" indent="179705" algn="l" defTabSz="914400" rtl="0" eaLnBrk="1" latinLnBrk="0" hangingPunct="1">
              <a:lnSpc>
                <a:spcPct val="100000"/>
              </a:lnSpc>
              <a:spcBef>
                <a:spcPts val="1000"/>
              </a:spcBef>
              <a:buFont typeface="Arial" panose="020B0604020202020204" pitchFamily="34" charset="0"/>
              <a:buChar char="•"/>
              <a:defRPr lang="zh-CN" altLang="en-US" sz="2400" b="1" kern="1200" baseline="0" dirty="0" smtClean="0">
                <a:solidFill>
                  <a:srgbClr val="0070C0"/>
                </a:solidFill>
                <a:latin typeface="Arial" panose="020B0604020202020204" pitchFamily="34" charset="0"/>
                <a:ea typeface="思源黑体 CN" panose="020B0500000000000000" pitchFamily="34" charset="-122"/>
                <a:cs typeface="Times New Roman" panose="02020603050405020304" pitchFamily="18" charset="0"/>
              </a:defRPr>
            </a:lvl1pPr>
            <a:lvl2pPr marL="539750" indent="-179705" algn="l" defTabSz="914400" rtl="0" eaLnBrk="1" latinLnBrk="0" hangingPunct="1">
              <a:lnSpc>
                <a:spcPct val="120000"/>
              </a:lnSpc>
              <a:spcBef>
                <a:spcPts val="900"/>
              </a:spcBef>
              <a:buFont typeface="Arial" panose="020B0604020202020204" pitchFamily="34" charset="0"/>
              <a:buChar char="•"/>
              <a:defRPr sz="2000" kern="1200" baseline="0">
                <a:solidFill>
                  <a:schemeClr val="tx1"/>
                </a:solidFill>
                <a:latin typeface="Arial" panose="020B0604020202020204" pitchFamily="34" charset="0"/>
                <a:ea typeface="思源黑体 CN" panose="020B0500000000000000" pitchFamily="34" charset="-122"/>
                <a:cs typeface="+mn-cs"/>
              </a:defRPr>
            </a:lvl2pPr>
            <a:lvl3pPr marL="1080135" indent="-179705" algn="l" defTabSz="914400" rtl="0" eaLnBrk="1" latinLnBrk="0" hangingPunct="1">
              <a:lnSpc>
                <a:spcPct val="120000"/>
              </a:lnSpc>
              <a:spcBef>
                <a:spcPts val="500"/>
              </a:spcBef>
              <a:buFont typeface="Arial" panose="020B0604020202020204" pitchFamily="34" charset="0"/>
              <a:buChar char="•"/>
              <a:defRPr sz="2000" kern="1200" baseline="0">
                <a:solidFill>
                  <a:schemeClr val="tx1"/>
                </a:solidFill>
                <a:latin typeface="Arial" panose="020B0604020202020204" pitchFamily="34" charset="0"/>
                <a:ea typeface="思源黑体 CN" panose="020B0500000000000000" pitchFamily="34" charset="-122"/>
                <a:cs typeface="+mn-cs"/>
              </a:defRPr>
            </a:lvl3pPr>
            <a:lvl4pPr marL="1440180" indent="-179705" algn="l" defTabSz="914400" rtl="0" eaLnBrk="1" latinLnBrk="0" hangingPunct="1">
              <a:lnSpc>
                <a:spcPct val="120000"/>
              </a:lnSpc>
              <a:spcBef>
                <a:spcPts val="500"/>
              </a:spcBef>
              <a:buFont typeface="Arial" panose="020B0604020202020204" pitchFamily="34" charset="0"/>
              <a:buChar char="•"/>
              <a:defRPr lang="zh-CN" altLang="en-US" sz="2000" kern="1200" baseline="0" dirty="0" smtClean="0">
                <a:solidFill>
                  <a:schemeClr val="tx1"/>
                </a:solidFill>
                <a:latin typeface="Arial" panose="020B0604020202020204" pitchFamily="34" charset="0"/>
                <a:ea typeface="思源黑体 CN" panose="020B0500000000000000" pitchFamily="34" charset="-122"/>
                <a:cs typeface="+mn-cs"/>
              </a:defRPr>
            </a:lvl4pPr>
            <a:lvl5pPr marL="2057400" indent="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思源黑体 CN" panose="020B0500000000000000" pitchFamily="34" charset="-122"/>
                <a:ea typeface="思源黑体 CN"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检测效率评估</a:t>
            </a:r>
            <a:endParaRPr kumimoji="1" lang="en-US" altLang="zh-CN" dirty="0"/>
          </a:p>
          <a:p>
            <a:pPr lvl="1"/>
            <a:endParaRPr kumimoji="1" lang="zh-CN" altLang="en-US" dirty="0"/>
          </a:p>
          <a:p>
            <a:pPr lvl="1"/>
            <a:endParaRPr kumimoji="1" lang="en-GB" altLang="zh-CN" dirty="0"/>
          </a:p>
          <a:p>
            <a:pPr lvl="1"/>
            <a:endParaRPr kumimoji="1" lang="en-GB" altLang="zh-CN" dirty="0"/>
          </a:p>
          <a:p>
            <a:endParaRPr kumimoji="1" lang="en-GB" altLang="zh-CN" dirty="0"/>
          </a:p>
          <a:p>
            <a:endParaRPr kumimoji="1" lang="en-GB" altLang="zh-CN" dirty="0"/>
          </a:p>
          <a:p>
            <a:endParaRPr kumimoji="1" lang="en-GB"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966" y="2767252"/>
            <a:ext cx="4915770" cy="285212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8071" y="2794216"/>
            <a:ext cx="5352794" cy="2852120"/>
          </a:xfrm>
          <a:prstGeom prst="rect">
            <a:avLst/>
          </a:prstGeom>
        </p:spPr>
      </p:pic>
      <p:sp>
        <p:nvSpPr>
          <p:cNvPr id="11" name="文本框 10"/>
          <p:cNvSpPr txBox="1"/>
          <p:nvPr/>
        </p:nvSpPr>
        <p:spPr>
          <a:xfrm>
            <a:off x="7050474" y="5839264"/>
            <a:ext cx="3480570" cy="369332"/>
          </a:xfrm>
          <a:prstGeom prst="rect">
            <a:avLst/>
          </a:prstGeom>
          <a:solidFill>
            <a:srgbClr val="4D7C2B"/>
          </a:solidFill>
        </p:spPr>
        <p:txBody>
          <a:bodyPr wrap="square" rtlCol="0">
            <a:spAutoFit/>
          </a:bodyPr>
          <a:lstStyle/>
          <a:p>
            <a:pPr algn="ctr"/>
            <a:r>
              <a:rPr kumimoji="1" lang="zh-CN" altLang="en-US" dirty="0">
                <a:solidFill>
                  <a:schemeClr val="bg1"/>
                </a:solidFill>
              </a:rPr>
              <a:t>图神经网络模型评估</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1171" t="1204" r="51036" b="56005"/>
          <a:stretch>
            <a:fillRect/>
          </a:stretch>
        </p:blipFill>
        <p:spPr>
          <a:xfrm>
            <a:off x="152178" y="921228"/>
            <a:ext cx="3453306" cy="2836064"/>
          </a:xfrm>
          <a:prstGeom prst="rect">
            <a:avLst/>
          </a:prstGeom>
        </p:spPr>
      </p:pic>
      <p:sp>
        <p:nvSpPr>
          <p:cNvPr id="2" name="标题 1"/>
          <p:cNvSpPr>
            <a:spLocks noGrp="1"/>
          </p:cNvSpPr>
          <p:nvPr>
            <p:ph type="title"/>
          </p:nvPr>
        </p:nvSpPr>
        <p:spPr/>
        <p:txBody>
          <a:bodyPr/>
          <a:lstStyle/>
          <a:p>
            <a:r>
              <a:rPr kumimoji="1" lang="en-US" altLang="zh-CN" dirty="0"/>
              <a:t>2.4</a:t>
            </a:r>
            <a:r>
              <a:rPr kumimoji="1" lang="zh-CN" altLang="en-US" dirty="0"/>
              <a:t> 实验评估与分析</a:t>
            </a:r>
          </a:p>
        </p:txBody>
      </p:sp>
      <p:sp>
        <p:nvSpPr>
          <p:cNvPr id="3" name="内容占位符 2"/>
          <p:cNvSpPr>
            <a:spLocks noGrp="1"/>
          </p:cNvSpPr>
          <p:nvPr>
            <p:ph sz="quarter" idx="10"/>
          </p:nvPr>
        </p:nvSpPr>
        <p:spPr>
          <a:xfrm>
            <a:off x="152400" y="1001260"/>
            <a:ext cx="11003534" cy="1636914"/>
          </a:xfrm>
        </p:spPr>
        <p:txBody>
          <a:bodyPr/>
          <a:lstStyle/>
          <a:p>
            <a:endParaRPr kumimoji="1" lang="en-US" altLang="zh-CN" dirty="0"/>
          </a:p>
          <a:p>
            <a:pPr lvl="1"/>
            <a:endParaRPr kumimoji="1" lang="en-US" altLang="zh-CN" dirty="0"/>
          </a:p>
          <a:p>
            <a:pPr lvl="1"/>
            <a:endParaRPr kumimoji="1" lang="en-US" altLang="zh-CN" dirty="0"/>
          </a:p>
          <a:p>
            <a:endParaRPr kumimoji="1" lang="en-US" altLang="zh-CN" dirty="0"/>
          </a:p>
          <a:p>
            <a:endParaRPr kumimoji="1" lang="en-US" altLang="zh-CN" dirty="0"/>
          </a:p>
          <a:p>
            <a:endParaRPr kumimoji="1" lang="zh-CN" altLang="en-US" dirty="0"/>
          </a:p>
        </p:txBody>
      </p:sp>
      <p:sp>
        <p:nvSpPr>
          <p:cNvPr id="12" name="矩形 11"/>
          <p:cNvSpPr/>
          <p:nvPr/>
        </p:nvSpPr>
        <p:spPr>
          <a:xfrm>
            <a:off x="11785600" y="4165962"/>
            <a:ext cx="406400" cy="1690778"/>
          </a:xfrm>
          <a:prstGeom prst="rect">
            <a:avLst/>
          </a:prstGeom>
          <a:solidFill>
            <a:srgbClr val="4D7C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模型参数</a:t>
            </a:r>
          </a:p>
        </p:txBody>
      </p:sp>
      <p:sp>
        <p:nvSpPr>
          <p:cNvPr id="13" name="矩形 12"/>
          <p:cNvSpPr/>
          <p:nvPr/>
        </p:nvSpPr>
        <p:spPr>
          <a:xfrm>
            <a:off x="11785600" y="2339260"/>
            <a:ext cx="406400" cy="184305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检测效率</a:t>
            </a:r>
          </a:p>
        </p:txBody>
      </p:sp>
      <p:sp>
        <p:nvSpPr>
          <p:cNvPr id="14" name="矩形 13"/>
          <p:cNvSpPr/>
          <p:nvPr/>
        </p:nvSpPr>
        <p:spPr>
          <a:xfrm>
            <a:off x="11785600" y="940280"/>
            <a:ext cx="406400" cy="147511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检测效果</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50588" t="1932" r="1920" b="55530"/>
          <a:stretch>
            <a:fillRect/>
          </a:stretch>
        </p:blipFill>
        <p:spPr>
          <a:xfrm>
            <a:off x="5772226" y="921228"/>
            <a:ext cx="3522889" cy="2894412"/>
          </a:xfrm>
          <a:prstGeom prst="rect">
            <a:avLst/>
          </a:prstGeom>
        </p:spPr>
      </p:pic>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l="1171" t="51274" r="50894" b="4518"/>
          <a:stretch>
            <a:fillRect/>
          </a:stretch>
        </p:blipFill>
        <p:spPr>
          <a:xfrm>
            <a:off x="2445760" y="3653340"/>
            <a:ext cx="3811617" cy="3224410"/>
          </a:xfrm>
          <a:prstGeom prst="rect">
            <a:avLst/>
          </a:prstGeom>
        </p:spPr>
      </p:pic>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51636" t="50586" r="429" b="5206"/>
          <a:stretch>
            <a:fillRect/>
          </a:stretch>
        </p:blipFill>
        <p:spPr>
          <a:xfrm>
            <a:off x="7990637" y="3663216"/>
            <a:ext cx="3736764" cy="3161088"/>
          </a:xfrm>
          <a:prstGeom prst="rect">
            <a:avLst/>
          </a:prstGeom>
        </p:spPr>
      </p:pic>
      <p:sp>
        <p:nvSpPr>
          <p:cNvPr id="4" name="文本框 3"/>
          <p:cNvSpPr txBox="1"/>
          <p:nvPr/>
        </p:nvSpPr>
        <p:spPr>
          <a:xfrm>
            <a:off x="3500985" y="1001260"/>
            <a:ext cx="2271241" cy="923330"/>
          </a:xfrm>
          <a:prstGeom prst="rect">
            <a:avLst/>
          </a:prstGeom>
          <a:noFill/>
        </p:spPr>
        <p:txBody>
          <a:bodyPr wrap="square" rtlCol="0">
            <a:spAutoFit/>
          </a:bodyPr>
          <a:lstStyle/>
          <a:p>
            <a:r>
              <a:rPr kumimoji="1" lang="zh-CN" altLang="en-US" dirty="0"/>
              <a:t>随</a:t>
            </a:r>
            <a:r>
              <a:rPr kumimoji="1" lang="zh-CN" altLang="en-US" b="1" dirty="0"/>
              <a:t>迭代次数</a:t>
            </a:r>
            <a:r>
              <a:rPr kumimoji="1" lang="zh-CN" altLang="en-US" dirty="0"/>
              <a:t>增加，检测效果</a:t>
            </a:r>
            <a:r>
              <a:rPr kumimoji="1" lang="zh-CN" altLang="en-US" b="1" dirty="0">
                <a:solidFill>
                  <a:srgbClr val="0070C0"/>
                </a:solidFill>
              </a:rPr>
              <a:t>先上升后趋于平缓</a:t>
            </a:r>
            <a:r>
              <a:rPr kumimoji="1" lang="zh-CN" altLang="en-US" dirty="0"/>
              <a:t>。</a:t>
            </a:r>
          </a:p>
        </p:txBody>
      </p:sp>
      <p:sp>
        <p:nvSpPr>
          <p:cNvPr id="6" name="文本框 5"/>
          <p:cNvSpPr txBox="1"/>
          <p:nvPr/>
        </p:nvSpPr>
        <p:spPr>
          <a:xfrm>
            <a:off x="9247013" y="940280"/>
            <a:ext cx="2223754" cy="923330"/>
          </a:xfrm>
          <a:prstGeom prst="rect">
            <a:avLst/>
          </a:prstGeom>
          <a:noFill/>
        </p:spPr>
        <p:txBody>
          <a:bodyPr wrap="square" rtlCol="0">
            <a:spAutoFit/>
          </a:bodyPr>
          <a:lstStyle/>
          <a:p>
            <a:r>
              <a:rPr kumimoji="1" lang="zh-CN" altLang="en-US" dirty="0"/>
              <a:t>随</a:t>
            </a:r>
            <a:r>
              <a:rPr kumimoji="1" lang="zh-CN" altLang="en-US" b="1" dirty="0"/>
              <a:t>嵌入维度</a:t>
            </a:r>
            <a:r>
              <a:rPr kumimoji="1" lang="zh-CN" altLang="en-US" dirty="0"/>
              <a:t>增加，检测效果</a:t>
            </a:r>
            <a:r>
              <a:rPr kumimoji="1" lang="zh-CN" altLang="en-US" b="1" dirty="0">
                <a:solidFill>
                  <a:srgbClr val="0070C0"/>
                </a:solidFill>
              </a:rPr>
              <a:t>先提升后降低</a:t>
            </a:r>
          </a:p>
        </p:txBody>
      </p:sp>
      <p:sp>
        <p:nvSpPr>
          <p:cNvPr id="17" name="文本框 16"/>
          <p:cNvSpPr txBox="1"/>
          <p:nvPr/>
        </p:nvSpPr>
        <p:spPr>
          <a:xfrm>
            <a:off x="337986" y="3758162"/>
            <a:ext cx="1792941" cy="923330"/>
          </a:xfrm>
          <a:prstGeom prst="rect">
            <a:avLst/>
          </a:prstGeom>
          <a:noFill/>
        </p:spPr>
        <p:txBody>
          <a:bodyPr wrap="square" rtlCol="0">
            <a:spAutoFit/>
          </a:bodyPr>
          <a:lstStyle/>
          <a:p>
            <a:r>
              <a:rPr kumimoji="1" lang="zh-CN" altLang="en-US" dirty="0"/>
              <a:t>随</a:t>
            </a:r>
            <a:r>
              <a:rPr kumimoji="1" lang="zh-CN" altLang="en-US" b="1" dirty="0"/>
              <a:t>隐藏层数</a:t>
            </a:r>
            <a:r>
              <a:rPr kumimoji="1" lang="zh-CN" altLang="en-US" dirty="0"/>
              <a:t>增加，检测效果</a:t>
            </a:r>
            <a:r>
              <a:rPr kumimoji="1" lang="zh-CN" altLang="en-US" b="1" dirty="0">
                <a:solidFill>
                  <a:srgbClr val="0070C0"/>
                </a:solidFill>
              </a:rPr>
              <a:t>先提升后降低</a:t>
            </a:r>
          </a:p>
        </p:txBody>
      </p:sp>
      <p:sp>
        <p:nvSpPr>
          <p:cNvPr id="18" name="文本框 17"/>
          <p:cNvSpPr txBox="1"/>
          <p:nvPr/>
        </p:nvSpPr>
        <p:spPr>
          <a:xfrm>
            <a:off x="6257377" y="3790998"/>
            <a:ext cx="1994372" cy="923330"/>
          </a:xfrm>
          <a:prstGeom prst="rect">
            <a:avLst/>
          </a:prstGeom>
          <a:noFill/>
        </p:spPr>
        <p:txBody>
          <a:bodyPr wrap="square" rtlCol="0">
            <a:spAutoFit/>
          </a:bodyPr>
          <a:lstStyle/>
          <a:p>
            <a:r>
              <a:rPr kumimoji="1" lang="zh-CN" altLang="en-US" dirty="0"/>
              <a:t>随</a:t>
            </a:r>
            <a:r>
              <a:rPr kumimoji="1" lang="zh-CN" altLang="en-US" b="1" dirty="0"/>
              <a:t>学习率</a:t>
            </a:r>
            <a:r>
              <a:rPr kumimoji="1" lang="zh-CN" altLang="en-US" dirty="0"/>
              <a:t>增加，检测效果</a:t>
            </a:r>
            <a:r>
              <a:rPr kumimoji="1" lang="zh-CN" altLang="en-US" b="1" dirty="0">
                <a:solidFill>
                  <a:srgbClr val="0070C0"/>
                </a:solidFill>
              </a:rPr>
              <a:t>先提升后降低</a:t>
            </a:r>
          </a:p>
        </p:txBody>
      </p:sp>
      <p:sp>
        <p:nvSpPr>
          <p:cNvPr id="9" name="矩形 8"/>
          <p:cNvSpPr/>
          <p:nvPr/>
        </p:nvSpPr>
        <p:spPr>
          <a:xfrm>
            <a:off x="2274941" y="1001260"/>
            <a:ext cx="341638" cy="571512"/>
          </a:xfrm>
          <a:prstGeom prst="rect">
            <a:avLst/>
          </a:prstGeom>
          <a:noFill/>
          <a:ln w="28575">
            <a:solidFill>
              <a:srgbClr val="C00000">
                <a:alpha val="7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4615502" y="4278955"/>
            <a:ext cx="341638" cy="571512"/>
          </a:xfrm>
          <a:prstGeom prst="rect">
            <a:avLst/>
          </a:prstGeom>
          <a:noFill/>
          <a:ln w="28575">
            <a:solidFill>
              <a:srgbClr val="C00000">
                <a:alpha val="7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9809389" y="3800073"/>
            <a:ext cx="341638" cy="571512"/>
          </a:xfrm>
          <a:prstGeom prst="rect">
            <a:avLst/>
          </a:prstGeom>
          <a:noFill/>
          <a:ln w="28575">
            <a:solidFill>
              <a:srgbClr val="C00000">
                <a:alpha val="7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7725975" y="1048100"/>
            <a:ext cx="341638" cy="571512"/>
          </a:xfrm>
          <a:prstGeom prst="rect">
            <a:avLst/>
          </a:prstGeom>
          <a:noFill/>
          <a:ln w="28575">
            <a:solidFill>
              <a:srgbClr val="C00000">
                <a:alpha val="7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857553" y="3810415"/>
            <a:ext cx="6096489" cy="404148"/>
          </a:xfrm>
        </p:spPr>
        <p:txBody>
          <a:bodyPr lIns="90000">
            <a:noAutofit/>
          </a:bodyPr>
          <a:lstStyle/>
          <a:p>
            <a:r>
              <a:rPr lang="en-US" altLang="zh-CN" dirty="0">
                <a:solidFill>
                  <a:schemeClr val="bg1">
                    <a:lumMod val="50000"/>
                  </a:schemeClr>
                </a:solidFill>
              </a:rPr>
              <a:t>DETECTION</a:t>
            </a:r>
            <a:r>
              <a:rPr lang="zh-CN" altLang="en-US" dirty="0">
                <a:solidFill>
                  <a:schemeClr val="bg1">
                    <a:lumMod val="50000"/>
                  </a:schemeClr>
                </a:solidFill>
              </a:rPr>
              <a:t> </a:t>
            </a:r>
            <a:r>
              <a:rPr lang="en-US" altLang="zh-CN" dirty="0">
                <a:solidFill>
                  <a:schemeClr val="bg1">
                    <a:lumMod val="50000"/>
                  </a:schemeClr>
                </a:solidFill>
              </a:rPr>
              <a:t>METHODS BASED BYTECODE</a:t>
            </a:r>
            <a:endParaRPr lang="zh-CN" altLang="en-US" dirty="0">
              <a:solidFill>
                <a:schemeClr val="bg1">
                  <a:lumMod val="50000"/>
                </a:schemeClr>
              </a:solidFill>
            </a:endParaRPr>
          </a:p>
          <a:p>
            <a:endParaRPr lang="en-US" altLang="zh-CN" sz="2000" dirty="0">
              <a:solidFill>
                <a:schemeClr val="bg1">
                  <a:lumMod val="50000"/>
                </a:schemeClr>
              </a:solidFill>
            </a:endParaRPr>
          </a:p>
        </p:txBody>
      </p:sp>
      <p:sp>
        <p:nvSpPr>
          <p:cNvPr id="3" name="内容占位符 2"/>
          <p:cNvSpPr>
            <a:spLocks noGrp="1"/>
          </p:cNvSpPr>
          <p:nvPr>
            <p:ph sz="quarter" idx="11"/>
          </p:nvPr>
        </p:nvSpPr>
        <p:spPr>
          <a:xfrm>
            <a:off x="4857553" y="2911408"/>
            <a:ext cx="7334447" cy="698681"/>
          </a:xfrm>
        </p:spPr>
        <p:txBody>
          <a:bodyPr>
            <a:normAutofit/>
          </a:bodyPr>
          <a:lstStyle/>
          <a:p>
            <a:r>
              <a:rPr lang="zh-CN" altLang="en-US" dirty="0"/>
              <a:t>面向字节码的检测方法</a:t>
            </a:r>
          </a:p>
        </p:txBody>
      </p:sp>
      <p:sp>
        <p:nvSpPr>
          <p:cNvPr id="4" name="内容占位符 3"/>
          <p:cNvSpPr>
            <a:spLocks noGrp="1"/>
          </p:cNvSpPr>
          <p:nvPr>
            <p:ph sz="quarter" idx="12"/>
          </p:nvPr>
        </p:nvSpPr>
        <p:spPr/>
        <p:txBody>
          <a:bodyPr/>
          <a:lstStyle/>
          <a:p>
            <a:r>
              <a:rPr lang="en-US" altLang="zh-CN" dirty="0"/>
              <a:t>03</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t>3.1 </a:t>
            </a:r>
            <a:r>
              <a:rPr lang="zh-CN" altLang="en-US" dirty="0"/>
              <a:t>智能合约字节码</a:t>
            </a:r>
          </a:p>
        </p:txBody>
      </p:sp>
      <p:sp>
        <p:nvSpPr>
          <p:cNvPr id="3" name="内容占位符 2"/>
          <p:cNvSpPr>
            <a:spLocks noGrp="1"/>
          </p:cNvSpPr>
          <p:nvPr>
            <p:ph sz="quarter" idx="10"/>
          </p:nvPr>
        </p:nvSpPr>
        <p:spPr>
          <a:xfrm>
            <a:off x="152399" y="1001258"/>
            <a:ext cx="11003533" cy="4619613"/>
          </a:xfrm>
        </p:spPr>
        <p:txBody>
          <a:bodyPr/>
          <a:lstStyle/>
          <a:p>
            <a:r>
              <a:rPr lang="zh-CN" altLang="en-US" dirty="0"/>
              <a:t>智能合约字节码</a:t>
            </a:r>
            <a:endParaRPr lang="en-US" altLang="zh-CN" dirty="0"/>
          </a:p>
          <a:p>
            <a:pPr lvl="1"/>
            <a:r>
              <a:rPr lang="zh-CN" altLang="en-US" dirty="0"/>
              <a:t>目前部署在以太坊上的智能合约，大多数都是</a:t>
            </a:r>
            <a:r>
              <a:rPr lang="zh-CN" altLang="en-US" b="1" dirty="0"/>
              <a:t>以字节码的形式</a:t>
            </a:r>
            <a:r>
              <a:rPr lang="zh-CN" altLang="en-US" dirty="0"/>
              <a:t>存在。</a:t>
            </a:r>
            <a:endParaRPr lang="en-US" altLang="zh-CN" dirty="0"/>
          </a:p>
          <a:p>
            <a:pPr lvl="1"/>
            <a:r>
              <a:rPr lang="zh-CN" altLang="en-US" dirty="0"/>
              <a:t>不同于源代码，字节码</a:t>
            </a:r>
            <a:r>
              <a:rPr lang="zh-CN" altLang="en-US" b="1" dirty="0"/>
              <a:t>无法直接提取出代码的抽象语法树信息</a:t>
            </a:r>
            <a:r>
              <a:rPr lang="zh-CN" altLang="en-US" dirty="0"/>
              <a:t>，但从字节码中获取控制结构与语义信息是实现漏洞检测的关键。</a:t>
            </a:r>
            <a:endParaRPr lang="en-US" altLang="zh-CN" dirty="0"/>
          </a:p>
          <a:p>
            <a:pPr lvl="1"/>
            <a:r>
              <a:rPr lang="zh-CN" altLang="en-US" dirty="0"/>
              <a:t>现有工作很少利用智能合约字节码的结构信息来实现漏洞检测。</a:t>
            </a:r>
            <a:endParaRPr lang="en-US" altLang="zh-CN" dirty="0"/>
          </a:p>
          <a:p>
            <a:pPr lvl="1"/>
            <a:endParaRPr lang="en-US" altLang="zh-CN" dirty="0"/>
          </a:p>
          <a:p>
            <a:r>
              <a:rPr lang="zh-CN" altLang="en-US" dirty="0"/>
              <a:t>本文解决方案</a:t>
            </a:r>
            <a:endParaRPr lang="en-US" altLang="zh-CN" dirty="0"/>
          </a:p>
          <a:p>
            <a:pPr lvl="1"/>
            <a:r>
              <a:rPr lang="zh-CN" altLang="en-US" dirty="0"/>
              <a:t>本文提出一种从字节码尽可能还原智能合约语法和语义信息，并生成</a:t>
            </a:r>
            <a:r>
              <a:rPr lang="zh-CN" altLang="en-US" b="1" dirty="0"/>
              <a:t>面向字节码的抽象语义图结构</a:t>
            </a:r>
            <a:r>
              <a:rPr lang="zh-CN" altLang="en-US" dirty="0"/>
              <a:t>，进而实现智能合约字节码的自动漏洞检测。</a:t>
            </a:r>
            <a:endParaRPr lang="en-US" altLang="zh-CN" dirty="0"/>
          </a:p>
          <a:p>
            <a:pPr lvl="1"/>
            <a:endParaRPr lang="en-US" altLang="zh-CN" dirty="0"/>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5" descr="blob-shape"/>
          <p:cNvPicPr>
            <a:picLocks noChangeAspect="1"/>
          </p:cNvPicPr>
          <p:nvPr/>
        </p:nvPicPr>
        <p:blipFill>
          <a:blip r:embed="rId3" cstate="print">
            <a:extLst>
              <a:ext uri="{96DAC541-7B7A-43D3-8B79-37D633B846F1}">
                <asvg:svgBlip xmlns:asvg="http://schemas.microsoft.com/office/drawing/2016/SVG/main" r:embed="rId4"/>
              </a:ext>
            </a:extLst>
          </a:blip>
          <a:stretch>
            <a:fillRect/>
          </a:stretch>
        </p:blipFill>
        <p:spPr>
          <a:xfrm flipH="1">
            <a:off x="4622000" y="473447"/>
            <a:ext cx="1440000" cy="1440000"/>
          </a:xfrm>
          <a:prstGeom prst="rect">
            <a:avLst/>
          </a:prstGeom>
        </p:spPr>
      </p:pic>
      <p:pic>
        <p:nvPicPr>
          <p:cNvPr id="18" name="图片 20" descr="blob-shape (1)"/>
          <p:cNvPicPr>
            <a:picLocks noChangeAspect="1"/>
          </p:cNvPicPr>
          <p:nvPr/>
        </p:nvPicPr>
        <p:blipFill>
          <a:blip r:embed="rId5" cstate="print">
            <a:extLst>
              <a:ext uri="{96DAC541-7B7A-43D3-8B79-37D633B846F1}">
                <asvg:svgBlip xmlns:asvg="http://schemas.microsoft.com/office/drawing/2016/SVG/main" r:embed="rId6"/>
              </a:ext>
            </a:extLst>
          </a:blip>
          <a:stretch>
            <a:fillRect/>
          </a:stretch>
        </p:blipFill>
        <p:spPr>
          <a:xfrm flipH="1">
            <a:off x="4622000" y="1701426"/>
            <a:ext cx="1440000" cy="1440000"/>
          </a:xfrm>
          <a:prstGeom prst="rect">
            <a:avLst/>
          </a:prstGeom>
        </p:spPr>
      </p:pic>
      <p:pic>
        <p:nvPicPr>
          <p:cNvPr id="19" name="图片 21" descr="blob-shape (1)"/>
          <p:cNvPicPr>
            <a:picLocks noChangeAspect="1"/>
          </p:cNvPicPr>
          <p:nvPr/>
        </p:nvPicPr>
        <p:blipFill>
          <a:blip r:embed="rId7" cstate="print">
            <a:extLst>
              <a:ext uri="{96DAC541-7B7A-43D3-8B79-37D633B846F1}">
                <asvg:svgBlip xmlns:asvg="http://schemas.microsoft.com/office/drawing/2016/SVG/main" r:embed="rId8"/>
              </a:ext>
            </a:extLst>
          </a:blip>
          <a:stretch>
            <a:fillRect/>
          </a:stretch>
        </p:blipFill>
        <p:spPr>
          <a:xfrm flipH="1">
            <a:off x="4622000" y="2929405"/>
            <a:ext cx="1440000" cy="1440000"/>
          </a:xfrm>
          <a:prstGeom prst="rect">
            <a:avLst/>
          </a:prstGeom>
        </p:spPr>
      </p:pic>
      <p:pic>
        <p:nvPicPr>
          <p:cNvPr id="20" name="图片 22" descr="blob-shape (1)"/>
          <p:cNvPicPr>
            <a:picLocks noChangeAspect="1"/>
          </p:cNvPicPr>
          <p:nvPr/>
        </p:nvPicPr>
        <p:blipFill>
          <a:blip r:embed="rId9" cstate="print">
            <a:extLst>
              <a:ext uri="{96DAC541-7B7A-43D3-8B79-37D633B846F1}">
                <asvg:svgBlip xmlns:asvg="http://schemas.microsoft.com/office/drawing/2016/SVG/main" r:embed="rId10"/>
              </a:ext>
            </a:extLst>
          </a:blip>
          <a:stretch>
            <a:fillRect/>
          </a:stretch>
        </p:blipFill>
        <p:spPr>
          <a:xfrm flipH="1">
            <a:off x="4622000" y="4157385"/>
            <a:ext cx="1440000" cy="1440000"/>
          </a:xfrm>
          <a:prstGeom prst="rect">
            <a:avLst/>
          </a:prstGeom>
        </p:spPr>
      </p:pic>
      <p:sp>
        <p:nvSpPr>
          <p:cNvPr id="21" name="文本框 20"/>
          <p:cNvSpPr txBox="1"/>
          <p:nvPr/>
        </p:nvSpPr>
        <p:spPr>
          <a:xfrm>
            <a:off x="4917067" y="813170"/>
            <a:ext cx="745717" cy="646331"/>
          </a:xfrm>
          <a:prstGeom prst="rect">
            <a:avLst/>
          </a:prstGeom>
          <a:noFill/>
        </p:spPr>
        <p:txBody>
          <a:bodyPr wrap="none" rtlCol="0">
            <a:spAutoFit/>
          </a:bodyPr>
          <a:lstStyle/>
          <a:p>
            <a:r>
              <a:rPr lang="en-US" altLang="zh-CN" sz="3600" dirty="0">
                <a:solidFill>
                  <a:srgbClr val="FFCA00"/>
                </a:solidFill>
                <a:latin typeface="思源宋体 CN Heavy" panose="02020900000000000000" pitchFamily="18" charset="-122"/>
                <a:ea typeface="思源宋体 CN Heavy" panose="02020900000000000000" pitchFamily="18" charset="-122"/>
              </a:rPr>
              <a:t>01</a:t>
            </a:r>
            <a:endParaRPr lang="zh-CN" altLang="en-US" sz="3600" dirty="0">
              <a:solidFill>
                <a:srgbClr val="FFCA00"/>
              </a:solidFill>
              <a:latin typeface="思源宋体 CN Heavy" panose="02020900000000000000" pitchFamily="18" charset="-122"/>
              <a:ea typeface="思源宋体 CN Heavy" panose="02020900000000000000" pitchFamily="18" charset="-122"/>
            </a:endParaRPr>
          </a:p>
        </p:txBody>
      </p:sp>
      <p:sp>
        <p:nvSpPr>
          <p:cNvPr id="22" name="文本框 21"/>
          <p:cNvSpPr txBox="1"/>
          <p:nvPr/>
        </p:nvSpPr>
        <p:spPr>
          <a:xfrm>
            <a:off x="4917067" y="2083722"/>
            <a:ext cx="745717" cy="646331"/>
          </a:xfrm>
          <a:prstGeom prst="rect">
            <a:avLst/>
          </a:prstGeom>
          <a:noFill/>
        </p:spPr>
        <p:txBody>
          <a:bodyPr wrap="none" rtlCol="0">
            <a:spAutoFit/>
          </a:bodyPr>
          <a:lstStyle/>
          <a:p>
            <a:r>
              <a:rPr lang="en-US" altLang="zh-CN" sz="3600" dirty="0">
                <a:solidFill>
                  <a:srgbClr val="FFCA00"/>
                </a:solidFill>
                <a:latin typeface="思源宋体 CN Heavy" panose="02020900000000000000" pitchFamily="18" charset="-122"/>
                <a:ea typeface="思源宋体 CN Heavy" panose="02020900000000000000" pitchFamily="18" charset="-122"/>
              </a:rPr>
              <a:t>02</a:t>
            </a:r>
            <a:endParaRPr lang="zh-CN" altLang="en-US" sz="3600" dirty="0">
              <a:solidFill>
                <a:srgbClr val="FFCA00"/>
              </a:solidFill>
              <a:latin typeface="思源宋体 CN Heavy" panose="02020900000000000000" pitchFamily="18" charset="-122"/>
              <a:ea typeface="思源宋体 CN Heavy" panose="02020900000000000000" pitchFamily="18" charset="-122"/>
            </a:endParaRPr>
          </a:p>
        </p:txBody>
      </p:sp>
      <p:sp>
        <p:nvSpPr>
          <p:cNvPr id="23" name="文本框 22"/>
          <p:cNvSpPr txBox="1"/>
          <p:nvPr/>
        </p:nvSpPr>
        <p:spPr>
          <a:xfrm>
            <a:off x="4917067" y="3269480"/>
            <a:ext cx="745717" cy="646331"/>
          </a:xfrm>
          <a:prstGeom prst="rect">
            <a:avLst/>
          </a:prstGeom>
          <a:noFill/>
        </p:spPr>
        <p:txBody>
          <a:bodyPr wrap="none" rtlCol="0">
            <a:spAutoFit/>
          </a:bodyPr>
          <a:lstStyle/>
          <a:p>
            <a:r>
              <a:rPr lang="en-US" altLang="zh-CN" sz="3600" dirty="0">
                <a:solidFill>
                  <a:srgbClr val="FFCA00"/>
                </a:solidFill>
                <a:latin typeface="思源宋体 CN Heavy" panose="02020900000000000000" pitchFamily="18" charset="-122"/>
                <a:ea typeface="思源宋体 CN Heavy" panose="02020900000000000000" pitchFamily="18" charset="-122"/>
              </a:rPr>
              <a:t>03</a:t>
            </a:r>
            <a:endParaRPr lang="zh-CN" altLang="en-US" sz="3600" dirty="0">
              <a:solidFill>
                <a:srgbClr val="FFCA00"/>
              </a:solidFill>
              <a:latin typeface="思源宋体 CN Heavy" panose="02020900000000000000" pitchFamily="18" charset="-122"/>
              <a:ea typeface="思源宋体 CN Heavy" panose="02020900000000000000" pitchFamily="18" charset="-122"/>
            </a:endParaRPr>
          </a:p>
        </p:txBody>
      </p:sp>
      <p:sp>
        <p:nvSpPr>
          <p:cNvPr id="24" name="文本框 23"/>
          <p:cNvSpPr txBox="1"/>
          <p:nvPr/>
        </p:nvSpPr>
        <p:spPr>
          <a:xfrm>
            <a:off x="4917067" y="4520155"/>
            <a:ext cx="745717" cy="646331"/>
          </a:xfrm>
          <a:prstGeom prst="rect">
            <a:avLst/>
          </a:prstGeom>
          <a:noFill/>
        </p:spPr>
        <p:txBody>
          <a:bodyPr wrap="none" rtlCol="0">
            <a:spAutoFit/>
          </a:bodyPr>
          <a:lstStyle/>
          <a:p>
            <a:r>
              <a:rPr lang="en-US" altLang="zh-CN" sz="3600" dirty="0">
                <a:solidFill>
                  <a:srgbClr val="FFCA00"/>
                </a:solidFill>
                <a:latin typeface="思源宋体 CN Heavy" panose="02020900000000000000" pitchFamily="18" charset="-122"/>
                <a:ea typeface="思源宋体 CN Heavy" panose="02020900000000000000" pitchFamily="18" charset="-122"/>
              </a:rPr>
              <a:t>04</a:t>
            </a:r>
            <a:endParaRPr lang="zh-CN" altLang="en-US" sz="3600" dirty="0">
              <a:solidFill>
                <a:srgbClr val="FFCA00"/>
              </a:solidFill>
              <a:latin typeface="思源宋体 CN Heavy" panose="02020900000000000000" pitchFamily="18" charset="-122"/>
              <a:ea typeface="思源宋体 CN Heavy" panose="02020900000000000000" pitchFamily="18" charset="-122"/>
            </a:endParaRPr>
          </a:p>
        </p:txBody>
      </p:sp>
      <p:sp>
        <p:nvSpPr>
          <p:cNvPr id="25" name="文本框 24"/>
          <p:cNvSpPr txBox="1"/>
          <p:nvPr/>
        </p:nvSpPr>
        <p:spPr>
          <a:xfrm>
            <a:off x="6180707" y="562295"/>
            <a:ext cx="3488455" cy="646331"/>
          </a:xfrm>
          <a:prstGeom prst="rect">
            <a:avLst/>
          </a:prstGeom>
          <a:noFill/>
        </p:spPr>
        <p:txBody>
          <a:bodyPr wrap="none" rtlCol="0">
            <a:spAutoFit/>
          </a:bodyPr>
          <a:lstStyle/>
          <a:p>
            <a:r>
              <a:rPr lang="zh-CN" altLang="en-US" sz="3600" dirty="0">
                <a:solidFill>
                  <a:prstClr val="black"/>
                </a:solidFill>
                <a:latin typeface="思源宋体 CN Heavy" panose="02020900000000000000" pitchFamily="18" charset="-122"/>
                <a:ea typeface="思源宋体 CN Heavy" panose="02020900000000000000" pitchFamily="18" charset="-122"/>
              </a:rPr>
              <a:t>研究背景与意义</a:t>
            </a:r>
          </a:p>
        </p:txBody>
      </p:sp>
      <p:cxnSp>
        <p:nvCxnSpPr>
          <p:cNvPr id="26" name="直接连接符 50"/>
          <p:cNvCxnSpPr/>
          <p:nvPr/>
        </p:nvCxnSpPr>
        <p:spPr>
          <a:xfrm>
            <a:off x="6047010" y="1145409"/>
            <a:ext cx="5653157" cy="0"/>
          </a:xfrm>
          <a:prstGeom prst="line">
            <a:avLst/>
          </a:prstGeom>
          <a:noFill/>
          <a:ln w="50800" cap="flat" cmpd="sng" algn="ctr">
            <a:solidFill>
              <a:srgbClr val="FFCA08"/>
            </a:solidFill>
            <a:prstDash val="solid"/>
            <a:miter lim="800000"/>
          </a:ln>
          <a:effectLst/>
        </p:spPr>
      </p:cxnSp>
      <p:sp>
        <p:nvSpPr>
          <p:cNvPr id="27" name="矩形 26"/>
          <p:cNvSpPr/>
          <p:nvPr/>
        </p:nvSpPr>
        <p:spPr>
          <a:xfrm>
            <a:off x="6180707" y="1188109"/>
            <a:ext cx="5519460" cy="400110"/>
          </a:xfrm>
          <a:prstGeom prst="rect">
            <a:avLst/>
          </a:prstGeom>
        </p:spPr>
        <p:txBody>
          <a:bodyPr wrap="none">
            <a:spAutoFit/>
          </a:bodyPr>
          <a:lstStyle/>
          <a:p>
            <a:r>
              <a:rPr lang="en-US" altLang="zh-CN" sz="2000" dirty="0">
                <a:solidFill>
                  <a:prstClr val="white">
                    <a:lumMod val="50000"/>
                  </a:prstClr>
                </a:solidFill>
                <a:latin typeface="Times New Roman" panose="02020603050405020304" pitchFamily="18" charset="0"/>
                <a:cs typeface="Times New Roman" panose="02020603050405020304" pitchFamily="18" charset="0"/>
              </a:rPr>
              <a:t>RESEARCH BACKGROUND &amp; SIGNIFICANCE</a:t>
            </a:r>
            <a:endParaRPr lang="zh-CN" altLang="en-US" sz="2000" dirty="0">
              <a:solidFill>
                <a:prstClr val="white">
                  <a:lumMod val="50000"/>
                </a:prstClr>
              </a:solidFill>
              <a:latin typeface="Times New Roman" panose="02020603050405020304" pitchFamily="18" charset="0"/>
              <a:cs typeface="Times New Roman" panose="02020603050405020304" pitchFamily="18" charset="0"/>
            </a:endParaRPr>
          </a:p>
        </p:txBody>
      </p:sp>
      <p:sp>
        <p:nvSpPr>
          <p:cNvPr id="28" name="文本框 27"/>
          <p:cNvSpPr txBox="1"/>
          <p:nvPr/>
        </p:nvSpPr>
        <p:spPr>
          <a:xfrm>
            <a:off x="6180707" y="1868794"/>
            <a:ext cx="4801314" cy="646331"/>
          </a:xfrm>
          <a:prstGeom prst="rect">
            <a:avLst/>
          </a:prstGeom>
          <a:noFill/>
        </p:spPr>
        <p:txBody>
          <a:bodyPr wrap="none" rtlCol="0">
            <a:spAutoFit/>
          </a:bodyPr>
          <a:lstStyle/>
          <a:p>
            <a:r>
              <a:rPr lang="zh-CN" altLang="en-US" sz="3600" dirty="0">
                <a:solidFill>
                  <a:prstClr val="black"/>
                </a:solidFill>
                <a:latin typeface="思源宋体 CN Heavy" panose="02020900000000000000" pitchFamily="18" charset="-122"/>
                <a:ea typeface="思源宋体 CN Heavy" panose="02020900000000000000" pitchFamily="18" charset="-122"/>
              </a:rPr>
              <a:t>面向源代码的检测方法</a:t>
            </a:r>
          </a:p>
        </p:txBody>
      </p:sp>
      <p:cxnSp>
        <p:nvCxnSpPr>
          <p:cNvPr id="29" name="直接连接符 53"/>
          <p:cNvCxnSpPr/>
          <p:nvPr/>
        </p:nvCxnSpPr>
        <p:spPr>
          <a:xfrm>
            <a:off x="6047010" y="2444652"/>
            <a:ext cx="5653157" cy="0"/>
          </a:xfrm>
          <a:prstGeom prst="line">
            <a:avLst/>
          </a:prstGeom>
          <a:noFill/>
          <a:ln w="50800" cap="flat" cmpd="sng" algn="ctr">
            <a:solidFill>
              <a:srgbClr val="4D7C2B"/>
            </a:solidFill>
            <a:prstDash val="solid"/>
            <a:miter lim="800000"/>
          </a:ln>
          <a:effectLst/>
        </p:spPr>
      </p:cxnSp>
      <p:sp>
        <p:nvSpPr>
          <p:cNvPr id="30" name="矩形 29"/>
          <p:cNvSpPr/>
          <p:nvPr/>
        </p:nvSpPr>
        <p:spPr>
          <a:xfrm>
            <a:off x="6180707" y="2484134"/>
            <a:ext cx="5684569" cy="400110"/>
          </a:xfrm>
          <a:prstGeom prst="rect">
            <a:avLst/>
          </a:prstGeom>
        </p:spPr>
        <p:txBody>
          <a:bodyPr wrap="none">
            <a:spAutoFit/>
          </a:bodyPr>
          <a:lstStyle/>
          <a:p>
            <a:r>
              <a:rPr lang="en-US" altLang="zh-CN" sz="2000" dirty="0">
                <a:solidFill>
                  <a:schemeClr val="bg1">
                    <a:lumMod val="50000"/>
                  </a:schemeClr>
                </a:solidFill>
                <a:latin typeface="Times New Roman" panose="02020603050405020304" pitchFamily="18" charset="0"/>
                <a:cs typeface="Times New Roman" panose="02020603050405020304" pitchFamily="18" charset="0"/>
              </a:rPr>
              <a:t>DETECTION</a:t>
            </a:r>
            <a:r>
              <a:rPr lang="zh-CN" altLang="en-US" sz="2000" dirty="0">
                <a:solidFill>
                  <a:schemeClr val="bg1">
                    <a:lumMod val="50000"/>
                  </a:schemeClr>
                </a:solidFill>
                <a:latin typeface="Times New Roman" panose="02020603050405020304" pitchFamily="18" charset="0"/>
                <a:cs typeface="Times New Roman" panose="02020603050405020304" pitchFamily="18" charset="0"/>
              </a:rPr>
              <a:t> </a:t>
            </a:r>
            <a:r>
              <a:rPr lang="en-US" altLang="zh-CN" sz="2000" dirty="0">
                <a:solidFill>
                  <a:schemeClr val="bg1">
                    <a:lumMod val="50000"/>
                  </a:schemeClr>
                </a:solidFill>
                <a:latin typeface="Times New Roman" panose="02020603050405020304" pitchFamily="18" charset="0"/>
                <a:cs typeface="Times New Roman" panose="02020603050405020304" pitchFamily="18" charset="0"/>
              </a:rPr>
              <a:t>METHODS BASED SOURCECODE</a:t>
            </a:r>
            <a:endParaRPr lang="zh-CN" altLang="en-US" sz="2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1" name="文本框 30"/>
          <p:cNvSpPr txBox="1"/>
          <p:nvPr/>
        </p:nvSpPr>
        <p:spPr>
          <a:xfrm>
            <a:off x="6180707" y="3083596"/>
            <a:ext cx="4801314" cy="646331"/>
          </a:xfrm>
          <a:prstGeom prst="rect">
            <a:avLst/>
          </a:prstGeom>
          <a:noFill/>
        </p:spPr>
        <p:txBody>
          <a:bodyPr wrap="none" rtlCol="0">
            <a:spAutoFit/>
          </a:bodyPr>
          <a:lstStyle/>
          <a:p>
            <a:r>
              <a:rPr lang="zh-CN" altLang="en-US" sz="3600" dirty="0">
                <a:solidFill>
                  <a:prstClr val="black"/>
                </a:solidFill>
                <a:latin typeface="思源宋体 CN Heavy" panose="02020900000000000000" pitchFamily="18" charset="-122"/>
                <a:ea typeface="思源宋体 CN Heavy" panose="02020900000000000000" pitchFamily="18" charset="-122"/>
              </a:rPr>
              <a:t>面向字节码的检测方法</a:t>
            </a:r>
          </a:p>
        </p:txBody>
      </p:sp>
      <p:cxnSp>
        <p:nvCxnSpPr>
          <p:cNvPr id="32" name="直接连接符 56"/>
          <p:cNvCxnSpPr/>
          <p:nvPr/>
        </p:nvCxnSpPr>
        <p:spPr>
          <a:xfrm>
            <a:off x="6047010" y="3659454"/>
            <a:ext cx="5653157" cy="0"/>
          </a:xfrm>
          <a:prstGeom prst="line">
            <a:avLst/>
          </a:prstGeom>
          <a:noFill/>
          <a:ln w="50800" cap="flat" cmpd="sng" algn="ctr">
            <a:solidFill>
              <a:srgbClr val="FFCA08"/>
            </a:solidFill>
            <a:prstDash val="solid"/>
            <a:miter lim="800000"/>
          </a:ln>
          <a:effectLst/>
        </p:spPr>
      </p:cxnSp>
      <p:sp>
        <p:nvSpPr>
          <p:cNvPr id="33" name="矩形 32"/>
          <p:cNvSpPr/>
          <p:nvPr/>
        </p:nvSpPr>
        <p:spPr>
          <a:xfrm>
            <a:off x="6180707" y="3698936"/>
            <a:ext cx="5341527" cy="400110"/>
          </a:xfrm>
          <a:prstGeom prst="rect">
            <a:avLst/>
          </a:prstGeom>
        </p:spPr>
        <p:txBody>
          <a:bodyPr wrap="none">
            <a:spAutoFit/>
          </a:bodyPr>
          <a:lstStyle/>
          <a:p>
            <a:r>
              <a:rPr lang="en-US" altLang="zh-CN" sz="2000" dirty="0">
                <a:solidFill>
                  <a:schemeClr val="bg1">
                    <a:lumMod val="50000"/>
                  </a:schemeClr>
                </a:solidFill>
                <a:latin typeface="Times New Roman" panose="02020603050405020304" pitchFamily="18" charset="0"/>
                <a:cs typeface="Times New Roman" panose="02020603050405020304" pitchFamily="18" charset="0"/>
              </a:rPr>
              <a:t>DETECTION</a:t>
            </a:r>
            <a:r>
              <a:rPr lang="zh-CN" altLang="en-US" sz="2000" dirty="0">
                <a:solidFill>
                  <a:schemeClr val="bg1">
                    <a:lumMod val="50000"/>
                  </a:schemeClr>
                </a:solidFill>
                <a:latin typeface="Times New Roman" panose="02020603050405020304" pitchFamily="18" charset="0"/>
                <a:cs typeface="Times New Roman" panose="02020603050405020304" pitchFamily="18" charset="0"/>
              </a:rPr>
              <a:t> </a:t>
            </a:r>
            <a:r>
              <a:rPr lang="en-US" altLang="zh-CN" sz="2000" dirty="0">
                <a:solidFill>
                  <a:schemeClr val="bg1">
                    <a:lumMod val="50000"/>
                  </a:schemeClr>
                </a:solidFill>
                <a:latin typeface="Times New Roman" panose="02020603050405020304" pitchFamily="18" charset="0"/>
                <a:cs typeface="Times New Roman" panose="02020603050405020304" pitchFamily="18" charset="0"/>
              </a:rPr>
              <a:t>METHODS BASED BYTECODE</a:t>
            </a:r>
            <a:endParaRPr lang="zh-CN" altLang="en-US" sz="2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4" name="文本框 33"/>
          <p:cNvSpPr txBox="1"/>
          <p:nvPr/>
        </p:nvSpPr>
        <p:spPr>
          <a:xfrm>
            <a:off x="6180707" y="4369405"/>
            <a:ext cx="3416320" cy="646331"/>
          </a:xfrm>
          <a:prstGeom prst="rect">
            <a:avLst/>
          </a:prstGeom>
          <a:noFill/>
        </p:spPr>
        <p:txBody>
          <a:bodyPr wrap="none" rtlCol="0">
            <a:spAutoFit/>
          </a:bodyPr>
          <a:lstStyle/>
          <a:p>
            <a:r>
              <a:rPr lang="zh-CN" altLang="en-US" sz="3600" dirty="0">
                <a:solidFill>
                  <a:prstClr val="black"/>
                </a:solidFill>
                <a:latin typeface="思源宋体 CN Heavy" panose="02020900000000000000" pitchFamily="18" charset="-122"/>
                <a:ea typeface="思源宋体 CN Heavy" panose="02020900000000000000" pitchFamily="18" charset="-122"/>
              </a:rPr>
              <a:t>系统设计与实现</a:t>
            </a:r>
          </a:p>
        </p:txBody>
      </p:sp>
      <p:sp>
        <p:nvSpPr>
          <p:cNvPr id="35" name="矩形 34"/>
          <p:cNvSpPr/>
          <p:nvPr/>
        </p:nvSpPr>
        <p:spPr>
          <a:xfrm>
            <a:off x="6180707" y="5009068"/>
            <a:ext cx="4779642" cy="400110"/>
          </a:xfrm>
          <a:prstGeom prst="rect">
            <a:avLst/>
          </a:prstGeom>
        </p:spPr>
        <p:txBody>
          <a:bodyPr wrap="none">
            <a:spAutoFit/>
          </a:bodyPr>
          <a:lstStyle/>
          <a:p>
            <a:r>
              <a:rPr lang="en-US" altLang="zh-CN" sz="2000" dirty="0">
                <a:solidFill>
                  <a:schemeClr val="bg1">
                    <a:lumMod val="50000"/>
                  </a:schemeClr>
                </a:solidFill>
                <a:latin typeface="Times New Roman" panose="02020603050405020304" pitchFamily="18" charset="0"/>
                <a:cs typeface="Times New Roman" panose="02020603050405020304" pitchFamily="18" charset="0"/>
              </a:rPr>
              <a:t>SYSTEM DESIGN &amp; IMPLEMENTATION</a:t>
            </a:r>
          </a:p>
        </p:txBody>
      </p:sp>
      <p:cxnSp>
        <p:nvCxnSpPr>
          <p:cNvPr id="36" name="直接连接符 21"/>
          <p:cNvCxnSpPr/>
          <p:nvPr/>
        </p:nvCxnSpPr>
        <p:spPr>
          <a:xfrm>
            <a:off x="6047010" y="4967861"/>
            <a:ext cx="5653157" cy="0"/>
          </a:xfrm>
          <a:prstGeom prst="line">
            <a:avLst/>
          </a:prstGeom>
          <a:noFill/>
          <a:ln w="50800" cap="flat" cmpd="sng" algn="ctr">
            <a:solidFill>
              <a:srgbClr val="4D7C2B"/>
            </a:solidFill>
            <a:prstDash val="solid"/>
            <a:miter lim="800000"/>
          </a:ln>
          <a:effectLst/>
        </p:spPr>
      </p:cxnSp>
      <p:pic>
        <p:nvPicPr>
          <p:cNvPr id="37" name="图片 22" descr="blob-shape (1)"/>
          <p:cNvPicPr>
            <a:picLocks noChangeAspect="1"/>
          </p:cNvPicPr>
          <p:nvPr/>
        </p:nvPicPr>
        <p:blipFill>
          <a:blip r:embed="rId5" cstate="print">
            <a:extLst>
              <a:ext uri="{96DAC541-7B7A-43D3-8B79-37D633B846F1}">
                <asvg:svgBlip xmlns:asvg="http://schemas.microsoft.com/office/drawing/2016/SVG/main" r:embed="rId11"/>
              </a:ext>
            </a:extLst>
          </a:blip>
          <a:stretch>
            <a:fillRect/>
          </a:stretch>
        </p:blipFill>
        <p:spPr>
          <a:xfrm flipH="1">
            <a:off x="4622000" y="5418000"/>
            <a:ext cx="1440000" cy="1440000"/>
          </a:xfrm>
          <a:prstGeom prst="rect">
            <a:avLst/>
          </a:prstGeom>
        </p:spPr>
      </p:pic>
      <p:sp>
        <p:nvSpPr>
          <p:cNvPr id="38" name="文本框 37"/>
          <p:cNvSpPr txBox="1"/>
          <p:nvPr/>
        </p:nvSpPr>
        <p:spPr>
          <a:xfrm>
            <a:off x="4917067" y="5780770"/>
            <a:ext cx="745717" cy="646331"/>
          </a:xfrm>
          <a:prstGeom prst="rect">
            <a:avLst/>
          </a:prstGeom>
          <a:noFill/>
        </p:spPr>
        <p:txBody>
          <a:bodyPr wrap="none" rtlCol="0">
            <a:spAutoFit/>
          </a:bodyPr>
          <a:lstStyle/>
          <a:p>
            <a:r>
              <a:rPr lang="en-US" altLang="zh-CN" sz="3600" dirty="0">
                <a:solidFill>
                  <a:srgbClr val="FFCA00"/>
                </a:solidFill>
                <a:latin typeface="思源宋体 CN Heavy" panose="02020900000000000000" pitchFamily="18" charset="-122"/>
                <a:ea typeface="思源宋体 CN Heavy" panose="02020900000000000000" pitchFamily="18" charset="-122"/>
              </a:rPr>
              <a:t>05</a:t>
            </a:r>
            <a:endParaRPr lang="zh-CN" altLang="en-US" sz="3600" dirty="0">
              <a:solidFill>
                <a:srgbClr val="FFCA00"/>
              </a:solidFill>
              <a:latin typeface="思源宋体 CN Heavy" panose="02020900000000000000" pitchFamily="18" charset="-122"/>
              <a:ea typeface="思源宋体 CN Heavy" panose="02020900000000000000" pitchFamily="18" charset="-122"/>
            </a:endParaRPr>
          </a:p>
        </p:txBody>
      </p:sp>
      <p:sp>
        <p:nvSpPr>
          <p:cNvPr id="39" name="文本框 38"/>
          <p:cNvSpPr txBox="1"/>
          <p:nvPr/>
        </p:nvSpPr>
        <p:spPr>
          <a:xfrm>
            <a:off x="6180707" y="5630020"/>
            <a:ext cx="2492990" cy="646331"/>
          </a:xfrm>
          <a:prstGeom prst="rect">
            <a:avLst/>
          </a:prstGeom>
          <a:noFill/>
        </p:spPr>
        <p:txBody>
          <a:bodyPr wrap="none" rtlCol="0">
            <a:spAutoFit/>
          </a:bodyPr>
          <a:lstStyle/>
          <a:p>
            <a:r>
              <a:rPr lang="zh-CN" altLang="en-US" sz="3600" dirty="0">
                <a:solidFill>
                  <a:prstClr val="black"/>
                </a:solidFill>
                <a:latin typeface="思源宋体 CN Heavy" panose="02020900000000000000" pitchFamily="18" charset="-122"/>
                <a:ea typeface="思源宋体 CN Heavy" panose="02020900000000000000" pitchFamily="18" charset="-122"/>
              </a:rPr>
              <a:t>总结与展望</a:t>
            </a:r>
          </a:p>
        </p:txBody>
      </p:sp>
      <p:sp>
        <p:nvSpPr>
          <p:cNvPr id="40" name="矩形 39"/>
          <p:cNvSpPr/>
          <p:nvPr/>
        </p:nvSpPr>
        <p:spPr>
          <a:xfrm>
            <a:off x="6180707" y="6269683"/>
            <a:ext cx="3086486" cy="400110"/>
          </a:xfrm>
          <a:prstGeom prst="rect">
            <a:avLst/>
          </a:prstGeom>
        </p:spPr>
        <p:txBody>
          <a:bodyPr wrap="none">
            <a:spAutoFit/>
          </a:bodyPr>
          <a:lstStyle/>
          <a:p>
            <a:r>
              <a:rPr lang="en-US" altLang="zh-CN" sz="2000" dirty="0">
                <a:solidFill>
                  <a:schemeClr val="bg1">
                    <a:lumMod val="50000"/>
                  </a:schemeClr>
                </a:solidFill>
                <a:latin typeface="Times New Roman" panose="02020603050405020304" pitchFamily="18" charset="0"/>
                <a:cs typeface="Times New Roman" panose="02020603050405020304" pitchFamily="18" charset="0"/>
              </a:rPr>
              <a:t>SUMMARY</a:t>
            </a:r>
            <a:r>
              <a:rPr lang="zh-CN" altLang="en-US" sz="2000" dirty="0">
                <a:solidFill>
                  <a:schemeClr val="bg1">
                    <a:lumMod val="50000"/>
                  </a:schemeClr>
                </a:solidFill>
                <a:latin typeface="Times New Roman" panose="02020603050405020304" pitchFamily="18" charset="0"/>
                <a:cs typeface="Times New Roman" panose="02020603050405020304" pitchFamily="18" charset="0"/>
              </a:rPr>
              <a:t> </a:t>
            </a:r>
            <a:r>
              <a:rPr lang="en-US" altLang="zh-CN" sz="2000" dirty="0">
                <a:solidFill>
                  <a:schemeClr val="bg1">
                    <a:lumMod val="50000"/>
                  </a:schemeClr>
                </a:solidFill>
                <a:latin typeface="Times New Roman" panose="02020603050405020304" pitchFamily="18" charset="0"/>
                <a:cs typeface="Times New Roman" panose="02020603050405020304" pitchFamily="18" charset="0"/>
              </a:rPr>
              <a:t>&amp;</a:t>
            </a:r>
            <a:r>
              <a:rPr lang="zh-CN" altLang="en-US" sz="2000" dirty="0">
                <a:solidFill>
                  <a:schemeClr val="bg1">
                    <a:lumMod val="50000"/>
                  </a:schemeClr>
                </a:solidFill>
                <a:latin typeface="Times New Roman" panose="02020603050405020304" pitchFamily="18" charset="0"/>
                <a:cs typeface="Times New Roman" panose="02020603050405020304" pitchFamily="18" charset="0"/>
              </a:rPr>
              <a:t> </a:t>
            </a:r>
            <a:r>
              <a:rPr lang="en-US" altLang="zh-CN" sz="2000" dirty="0">
                <a:solidFill>
                  <a:schemeClr val="bg1">
                    <a:lumMod val="50000"/>
                  </a:schemeClr>
                </a:solidFill>
                <a:latin typeface="Times New Roman" panose="02020603050405020304" pitchFamily="18" charset="0"/>
                <a:cs typeface="Times New Roman" panose="02020603050405020304" pitchFamily="18" charset="0"/>
              </a:rPr>
              <a:t>PROSPECT</a:t>
            </a:r>
          </a:p>
        </p:txBody>
      </p:sp>
      <p:cxnSp>
        <p:nvCxnSpPr>
          <p:cNvPr id="42" name="直接连接符 56"/>
          <p:cNvCxnSpPr/>
          <p:nvPr/>
        </p:nvCxnSpPr>
        <p:spPr>
          <a:xfrm>
            <a:off x="6062000" y="6228843"/>
            <a:ext cx="5638167" cy="0"/>
          </a:xfrm>
          <a:prstGeom prst="line">
            <a:avLst/>
          </a:prstGeom>
          <a:noFill/>
          <a:ln w="50800" cap="flat" cmpd="sng" algn="ctr">
            <a:solidFill>
              <a:srgbClr val="FFCA08"/>
            </a:solidFill>
            <a:prstDash val="solid"/>
            <a:miter lim="800000"/>
          </a:ln>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t>3.2 </a:t>
            </a:r>
            <a:r>
              <a:rPr lang="zh-CN" altLang="en-US" dirty="0"/>
              <a:t>基于字节码的图数据结构生成</a:t>
            </a:r>
          </a:p>
        </p:txBody>
      </p:sp>
      <p:sp>
        <p:nvSpPr>
          <p:cNvPr id="4" name="矩形 3"/>
          <p:cNvSpPr/>
          <p:nvPr/>
        </p:nvSpPr>
        <p:spPr>
          <a:xfrm>
            <a:off x="11785600" y="2343681"/>
            <a:ext cx="406400" cy="113926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控制流图</a:t>
            </a:r>
          </a:p>
        </p:txBody>
      </p:sp>
      <p:sp>
        <p:nvSpPr>
          <p:cNvPr id="6" name="矩形 5"/>
          <p:cNvSpPr/>
          <p:nvPr/>
        </p:nvSpPr>
        <p:spPr>
          <a:xfrm>
            <a:off x="11785600" y="3459630"/>
            <a:ext cx="406400" cy="143000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抽象语义图</a:t>
            </a:r>
          </a:p>
        </p:txBody>
      </p:sp>
      <p:sp>
        <p:nvSpPr>
          <p:cNvPr id="8" name="矩形 7"/>
          <p:cNvSpPr/>
          <p:nvPr/>
        </p:nvSpPr>
        <p:spPr>
          <a:xfrm>
            <a:off x="11785600" y="944216"/>
            <a:ext cx="406400" cy="1399463"/>
          </a:xfrm>
          <a:prstGeom prst="rect">
            <a:avLst/>
          </a:prstGeom>
          <a:solidFill>
            <a:srgbClr val="4D7C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rPr>
              <a:t>字节码解析</a:t>
            </a:r>
          </a:p>
        </p:txBody>
      </p:sp>
      <p:sp>
        <p:nvSpPr>
          <p:cNvPr id="10" name="矩形 9"/>
          <p:cNvSpPr/>
          <p:nvPr/>
        </p:nvSpPr>
        <p:spPr>
          <a:xfrm>
            <a:off x="11785600" y="4889633"/>
            <a:ext cx="406400" cy="1655545"/>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图特征向量化</a:t>
            </a:r>
          </a:p>
        </p:txBody>
      </p:sp>
      <p:sp>
        <p:nvSpPr>
          <p:cNvPr id="11" name="文本框 10"/>
          <p:cNvSpPr txBox="1"/>
          <p:nvPr/>
        </p:nvSpPr>
        <p:spPr>
          <a:xfrm>
            <a:off x="681040" y="5901478"/>
            <a:ext cx="5076292" cy="369332"/>
          </a:xfrm>
          <a:prstGeom prst="rect">
            <a:avLst/>
          </a:prstGeom>
          <a:solidFill>
            <a:srgbClr val="4D7C2B"/>
          </a:solidFill>
        </p:spPr>
        <p:txBody>
          <a:bodyPr wrap="square" rtlCol="0">
            <a:spAutoFit/>
          </a:bodyPr>
          <a:lstStyle/>
          <a:p>
            <a:pPr algn="ctr"/>
            <a:r>
              <a:rPr kumimoji="1" lang="zh-CN" altLang="en-US" dirty="0">
                <a:solidFill>
                  <a:schemeClr val="bg1"/>
                </a:solidFill>
              </a:rPr>
              <a:t>源代码生成字节码</a:t>
            </a:r>
          </a:p>
        </p:txBody>
      </p:sp>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r="28507"/>
          <a:stretch>
            <a:fillRect/>
          </a:stretch>
        </p:blipFill>
        <p:spPr>
          <a:xfrm>
            <a:off x="441486" y="2662671"/>
            <a:ext cx="5815334" cy="3062266"/>
          </a:xfrm>
          <a:prstGeom prst="rect">
            <a:avLst/>
          </a:prstGeom>
        </p:spPr>
      </p:pic>
      <p:sp>
        <p:nvSpPr>
          <p:cNvPr id="15" name="内容占位符 2"/>
          <p:cNvSpPr>
            <a:spLocks noGrp="1"/>
          </p:cNvSpPr>
          <p:nvPr>
            <p:ph sz="quarter" idx="10"/>
          </p:nvPr>
        </p:nvSpPr>
        <p:spPr>
          <a:xfrm>
            <a:off x="152399" y="1023466"/>
            <a:ext cx="11209867" cy="1399463"/>
          </a:xfrm>
        </p:spPr>
        <p:txBody>
          <a:bodyPr>
            <a:normAutofit/>
          </a:bodyPr>
          <a:lstStyle/>
          <a:p>
            <a:r>
              <a:rPr lang="zh-CN" altLang="en-US" dirty="0"/>
              <a:t>字节码解析</a:t>
            </a:r>
            <a:endParaRPr lang="en-US" altLang="zh-CN" dirty="0"/>
          </a:p>
          <a:p>
            <a:pPr lvl="1"/>
            <a:r>
              <a:rPr lang="zh-CN" altLang="en-US" dirty="0"/>
              <a:t>以太坊字节码是由十六进制的数字组成的一组字符串，主要是由 </a:t>
            </a:r>
            <a:r>
              <a:rPr lang="en-GB" altLang="zh-CN" b="1" dirty="0"/>
              <a:t>Creation Code </a:t>
            </a:r>
            <a:r>
              <a:rPr lang="zh-CN" altLang="en-US" dirty="0"/>
              <a:t>和 </a:t>
            </a:r>
            <a:r>
              <a:rPr lang="en-GB" altLang="zh-CN" b="1" dirty="0"/>
              <a:t>Runtime Code</a:t>
            </a:r>
            <a:r>
              <a:rPr lang="en-GB" altLang="zh-CN" dirty="0"/>
              <a:t> </a:t>
            </a:r>
            <a:r>
              <a:rPr lang="zh-CN" altLang="en-US" dirty="0"/>
              <a:t>组成。</a:t>
            </a:r>
            <a:endParaRPr lang="en-US" altLang="zh-CN" dirty="0"/>
          </a:p>
          <a:p>
            <a:endParaRPr lang="en-US" altLang="zh-CN" dirty="0"/>
          </a:p>
          <a:p>
            <a:endParaRPr lang="en-US" altLang="zh-CN" dirty="0"/>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0389" y="2662671"/>
            <a:ext cx="4157134" cy="2859164"/>
          </a:xfrm>
          <a:prstGeom prst="rect">
            <a:avLst/>
          </a:prstGeom>
        </p:spPr>
      </p:pic>
      <p:sp>
        <p:nvSpPr>
          <p:cNvPr id="14" name="文本框 13"/>
          <p:cNvSpPr txBox="1"/>
          <p:nvPr/>
        </p:nvSpPr>
        <p:spPr>
          <a:xfrm>
            <a:off x="7413289" y="5901478"/>
            <a:ext cx="3471333" cy="369332"/>
          </a:xfrm>
          <a:prstGeom prst="rect">
            <a:avLst/>
          </a:prstGeom>
          <a:solidFill>
            <a:srgbClr val="4D7C2B"/>
          </a:solidFill>
        </p:spPr>
        <p:txBody>
          <a:bodyPr wrap="square" rtlCol="0">
            <a:spAutoFit/>
          </a:bodyPr>
          <a:lstStyle/>
          <a:p>
            <a:pPr algn="ctr"/>
            <a:r>
              <a:rPr kumimoji="1" lang="zh-CN" altLang="en-US" dirty="0">
                <a:solidFill>
                  <a:schemeClr val="bg1"/>
                </a:solidFill>
              </a:rPr>
              <a:t>字节码拆分与栈数据</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t>3.2 </a:t>
            </a:r>
            <a:r>
              <a:rPr lang="zh-CN" altLang="en-US" dirty="0"/>
              <a:t>基于字节码的图数据结构生成</a:t>
            </a:r>
          </a:p>
        </p:txBody>
      </p:sp>
      <p:sp>
        <p:nvSpPr>
          <p:cNvPr id="15" name="内容占位符 2"/>
          <p:cNvSpPr>
            <a:spLocks noGrp="1"/>
          </p:cNvSpPr>
          <p:nvPr>
            <p:ph sz="quarter" idx="10"/>
          </p:nvPr>
        </p:nvSpPr>
        <p:spPr>
          <a:xfrm>
            <a:off x="152400" y="1023466"/>
            <a:ext cx="5418667" cy="1620033"/>
          </a:xfrm>
        </p:spPr>
        <p:txBody>
          <a:bodyPr>
            <a:normAutofit/>
          </a:bodyPr>
          <a:lstStyle/>
          <a:p>
            <a:r>
              <a:rPr lang="zh-CN" altLang="en-US" dirty="0"/>
              <a:t>操作码划分</a:t>
            </a:r>
            <a:endParaRPr lang="en-US" altLang="zh-CN" dirty="0"/>
          </a:p>
          <a:p>
            <a:pPr lvl="1"/>
            <a:r>
              <a:rPr lang="zh-CN" altLang="en-US" dirty="0"/>
              <a:t>依据</a:t>
            </a:r>
            <a:r>
              <a:rPr lang="zh-CN" altLang="en-US" b="1" dirty="0"/>
              <a:t>操作码实现的功能</a:t>
            </a:r>
            <a:r>
              <a:rPr lang="zh-CN" altLang="en-US" dirty="0"/>
              <a:t>不同，可以对操作码进行划分。</a:t>
            </a:r>
            <a:endParaRPr lang="en-US" altLang="zh-CN" dirty="0"/>
          </a:p>
          <a:p>
            <a:endParaRPr lang="en-US" altLang="zh-CN" dirty="0"/>
          </a:p>
          <a:p>
            <a:endParaRPr lang="en-US" altLang="zh-CN" dirty="0"/>
          </a:p>
          <a:p>
            <a:endParaRPr lang="en-US" altLang="zh-CN" dirty="0"/>
          </a:p>
        </p:txBody>
      </p:sp>
      <p:sp>
        <p:nvSpPr>
          <p:cNvPr id="4" name="矩形 3"/>
          <p:cNvSpPr/>
          <p:nvPr/>
        </p:nvSpPr>
        <p:spPr>
          <a:xfrm>
            <a:off x="11785600" y="2343681"/>
            <a:ext cx="406400" cy="113926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控制流图</a:t>
            </a:r>
          </a:p>
        </p:txBody>
      </p:sp>
      <p:sp>
        <p:nvSpPr>
          <p:cNvPr id="6" name="矩形 5"/>
          <p:cNvSpPr/>
          <p:nvPr/>
        </p:nvSpPr>
        <p:spPr>
          <a:xfrm>
            <a:off x="11785600" y="3459630"/>
            <a:ext cx="406400" cy="143000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抽象语义图</a:t>
            </a:r>
          </a:p>
        </p:txBody>
      </p:sp>
      <p:sp>
        <p:nvSpPr>
          <p:cNvPr id="8" name="矩形 7"/>
          <p:cNvSpPr/>
          <p:nvPr/>
        </p:nvSpPr>
        <p:spPr>
          <a:xfrm>
            <a:off x="11785600" y="944216"/>
            <a:ext cx="406400" cy="1399463"/>
          </a:xfrm>
          <a:prstGeom prst="rect">
            <a:avLst/>
          </a:prstGeom>
          <a:solidFill>
            <a:srgbClr val="4D7C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rPr>
              <a:t>字节码解析</a:t>
            </a:r>
          </a:p>
        </p:txBody>
      </p:sp>
      <p:sp>
        <p:nvSpPr>
          <p:cNvPr id="10" name="矩形 9"/>
          <p:cNvSpPr/>
          <p:nvPr/>
        </p:nvSpPr>
        <p:spPr>
          <a:xfrm>
            <a:off x="11785600" y="4889633"/>
            <a:ext cx="406400" cy="1655545"/>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图特征向量化</a:t>
            </a:r>
          </a:p>
        </p:txBody>
      </p:sp>
      <p:sp>
        <p:nvSpPr>
          <p:cNvPr id="11" name="文本框 10"/>
          <p:cNvSpPr txBox="1"/>
          <p:nvPr/>
        </p:nvSpPr>
        <p:spPr>
          <a:xfrm>
            <a:off x="5777975" y="6047353"/>
            <a:ext cx="5076292" cy="369332"/>
          </a:xfrm>
          <a:prstGeom prst="rect">
            <a:avLst/>
          </a:prstGeom>
          <a:solidFill>
            <a:srgbClr val="4D7C2B"/>
          </a:solidFill>
        </p:spPr>
        <p:txBody>
          <a:bodyPr wrap="square" rtlCol="0">
            <a:spAutoFit/>
          </a:bodyPr>
          <a:lstStyle/>
          <a:p>
            <a:pPr algn="ctr"/>
            <a:r>
              <a:rPr kumimoji="1" lang="zh-CN" altLang="en-US" dirty="0">
                <a:solidFill>
                  <a:schemeClr val="bg1"/>
                </a:solidFill>
              </a:rPr>
              <a:t>以太坊虚拟机操作码分类</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1067" y="955645"/>
            <a:ext cx="5283200" cy="5054600"/>
          </a:xfrm>
          <a:prstGeom prst="rect">
            <a:avLst/>
          </a:prstGeom>
        </p:spPr>
      </p:pic>
      <p:pic>
        <p:nvPicPr>
          <p:cNvPr id="13" name="图片 12"/>
          <p:cNvPicPr>
            <a:picLocks noChangeAspect="1"/>
          </p:cNvPicPr>
          <p:nvPr/>
        </p:nvPicPr>
        <p:blipFill rotWithShape="1">
          <a:blip r:embed="rId4">
            <a:extLst>
              <a:ext uri="{28A0092B-C50C-407E-A947-70E740481C1C}">
                <a14:useLocalDpi xmlns:a14="http://schemas.microsoft.com/office/drawing/2010/main" val="0"/>
              </a:ext>
            </a:extLst>
          </a:blip>
          <a:srcRect l="45600" t="53951" r="29216" b="3530"/>
          <a:stretch>
            <a:fillRect/>
          </a:stretch>
        </p:blipFill>
        <p:spPr>
          <a:xfrm>
            <a:off x="270403" y="3409001"/>
            <a:ext cx="2134660" cy="1356802"/>
          </a:xfrm>
          <a:prstGeom prst="rect">
            <a:avLst/>
          </a:prstGeom>
        </p:spPr>
      </p:pic>
      <p:sp>
        <p:nvSpPr>
          <p:cNvPr id="17" name="文本框 16"/>
          <p:cNvSpPr txBox="1"/>
          <p:nvPr/>
        </p:nvSpPr>
        <p:spPr>
          <a:xfrm>
            <a:off x="1337733" y="5947177"/>
            <a:ext cx="3272395" cy="369332"/>
          </a:xfrm>
          <a:prstGeom prst="rect">
            <a:avLst/>
          </a:prstGeom>
          <a:solidFill>
            <a:srgbClr val="4D7C2B"/>
          </a:solidFill>
        </p:spPr>
        <p:txBody>
          <a:bodyPr wrap="square" rtlCol="0">
            <a:spAutoFit/>
          </a:bodyPr>
          <a:lstStyle/>
          <a:p>
            <a:pPr algn="ctr"/>
            <a:r>
              <a:rPr kumimoji="1" lang="zh-CN" altLang="en-US" dirty="0">
                <a:solidFill>
                  <a:schemeClr val="bg1"/>
                </a:solidFill>
              </a:rPr>
              <a:t>字节码生成操作码</a:t>
            </a:r>
          </a:p>
        </p:txBody>
      </p:sp>
      <p:pic>
        <p:nvPicPr>
          <p:cNvPr id="14" name="图片 13"/>
          <p:cNvPicPr>
            <a:picLocks noChangeAspect="1"/>
          </p:cNvPicPr>
          <p:nvPr/>
        </p:nvPicPr>
        <p:blipFill rotWithShape="1">
          <a:blip r:embed="rId4">
            <a:extLst>
              <a:ext uri="{28A0092B-C50C-407E-A947-70E740481C1C}">
                <a14:useLocalDpi xmlns:a14="http://schemas.microsoft.com/office/drawing/2010/main" val="0"/>
              </a:ext>
            </a:extLst>
          </a:blip>
          <a:srcRect l="71172" r="-705"/>
          <a:stretch>
            <a:fillRect/>
          </a:stretch>
        </p:blipFill>
        <p:spPr>
          <a:xfrm>
            <a:off x="2405063" y="2643499"/>
            <a:ext cx="2503264" cy="31910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t>3.2 </a:t>
            </a:r>
            <a:r>
              <a:rPr lang="zh-CN" altLang="en-US" dirty="0"/>
              <a:t>基于字节码的图数据结构生成</a:t>
            </a:r>
          </a:p>
        </p:txBody>
      </p:sp>
      <p:sp>
        <p:nvSpPr>
          <p:cNvPr id="15" name="内容占位符 2"/>
          <p:cNvSpPr>
            <a:spLocks noGrp="1"/>
          </p:cNvSpPr>
          <p:nvPr>
            <p:ph sz="quarter" idx="10"/>
          </p:nvPr>
        </p:nvSpPr>
        <p:spPr>
          <a:xfrm>
            <a:off x="152399" y="968874"/>
            <a:ext cx="9287436" cy="4894044"/>
          </a:xfrm>
        </p:spPr>
        <p:txBody>
          <a:bodyPr>
            <a:normAutofit/>
          </a:bodyPr>
          <a:lstStyle/>
          <a:p>
            <a:r>
              <a:rPr lang="zh-CN" altLang="en-US" dirty="0"/>
              <a:t>基本块划分</a:t>
            </a:r>
            <a:endParaRPr lang="en-US" altLang="zh-CN" dirty="0"/>
          </a:p>
          <a:p>
            <a:pPr lvl="1"/>
            <a:r>
              <a:rPr lang="zh-CN" altLang="en-US" dirty="0"/>
              <a:t>将所有的操作码划分成一个个基本块，</a:t>
            </a:r>
            <a:r>
              <a:rPr lang="zh-CN" altLang="en-US" b="1" dirty="0"/>
              <a:t>基本块</a:t>
            </a:r>
            <a:r>
              <a:rPr lang="zh-CN" altLang="en-US" dirty="0"/>
              <a:t>就是控制流图的节点。</a:t>
            </a:r>
            <a:endParaRPr lang="en-US" altLang="zh-CN" dirty="0"/>
          </a:p>
          <a:p>
            <a:pPr lvl="1"/>
            <a:endParaRPr lang="en-US" altLang="zh-CN" dirty="0"/>
          </a:p>
          <a:p>
            <a:pPr lvl="1"/>
            <a:r>
              <a:rPr lang="zh-CN" altLang="en-US" dirty="0"/>
              <a:t>基本块开头：</a:t>
            </a:r>
            <a:r>
              <a:rPr lang="en-GB" altLang="zh-CN" dirty="0"/>
              <a:t>JUMPDEST</a:t>
            </a:r>
            <a:endParaRPr lang="en-US" altLang="zh-CN" dirty="0"/>
          </a:p>
          <a:p>
            <a:pPr lvl="1"/>
            <a:r>
              <a:rPr lang="zh-CN" altLang="en-US" dirty="0"/>
              <a:t>基本块结尾：</a:t>
            </a:r>
            <a:r>
              <a:rPr lang="en-GB" altLang="zh-CN" dirty="0"/>
              <a:t>JUMP</a:t>
            </a:r>
            <a:r>
              <a:rPr lang="zh-CN" altLang="en-GB" dirty="0"/>
              <a:t>、</a:t>
            </a:r>
            <a:r>
              <a:rPr lang="en-GB" altLang="zh-CN" dirty="0"/>
              <a:t>JUMPI</a:t>
            </a:r>
            <a:r>
              <a:rPr lang="zh-CN" altLang="en-GB" dirty="0"/>
              <a:t>、</a:t>
            </a:r>
            <a:r>
              <a:rPr lang="en-GB" altLang="zh-CN" dirty="0"/>
              <a:t>STOP</a:t>
            </a:r>
            <a:r>
              <a:rPr lang="zh-CN" altLang="en-GB" dirty="0"/>
              <a:t>、</a:t>
            </a:r>
            <a:r>
              <a:rPr lang="en-GB" altLang="zh-CN" dirty="0"/>
              <a:t>REVENT</a:t>
            </a:r>
            <a:br>
              <a:rPr lang="en-US" altLang="zh-CN" dirty="0"/>
            </a:br>
            <a:r>
              <a:rPr lang="en-GB" altLang="zh-CN" dirty="0"/>
              <a:t>RETURN</a:t>
            </a:r>
            <a:r>
              <a:rPr lang="zh-CN" altLang="en-GB" dirty="0"/>
              <a:t>、</a:t>
            </a:r>
            <a:r>
              <a:rPr lang="en-GB" altLang="zh-CN" dirty="0"/>
              <a:t>SELFDESTRUCT</a:t>
            </a:r>
            <a:r>
              <a:rPr lang="zh-CN" altLang="en-US" dirty="0"/>
              <a:t>、</a:t>
            </a:r>
            <a:br>
              <a:rPr lang="en-US" altLang="zh-CN" dirty="0"/>
            </a:br>
            <a:r>
              <a:rPr lang="en-GB" altLang="zh-CN" dirty="0"/>
              <a:t> INVALID</a:t>
            </a:r>
            <a:r>
              <a:rPr lang="zh-CN" altLang="en-US" dirty="0"/>
              <a:t> 用标记。</a:t>
            </a:r>
            <a:endParaRPr lang="en-US" altLang="zh-CN" dirty="0"/>
          </a:p>
          <a:p>
            <a:pPr lvl="1"/>
            <a:endParaRPr lang="en-US" altLang="zh-CN" dirty="0"/>
          </a:p>
          <a:p>
            <a:pPr lvl="1"/>
            <a:endParaRPr lang="en-US" altLang="zh-CN" dirty="0"/>
          </a:p>
        </p:txBody>
      </p:sp>
      <p:sp>
        <p:nvSpPr>
          <p:cNvPr id="22" name="矩形 21"/>
          <p:cNvSpPr/>
          <p:nvPr/>
        </p:nvSpPr>
        <p:spPr>
          <a:xfrm>
            <a:off x="11785600" y="2343681"/>
            <a:ext cx="406400" cy="1139264"/>
          </a:xfrm>
          <a:prstGeom prst="rect">
            <a:avLst/>
          </a:prstGeom>
          <a:solidFill>
            <a:srgbClr val="4D7C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rPr>
              <a:t>控制流图</a:t>
            </a:r>
          </a:p>
        </p:txBody>
      </p:sp>
      <p:sp>
        <p:nvSpPr>
          <p:cNvPr id="23" name="矩形 22"/>
          <p:cNvSpPr/>
          <p:nvPr/>
        </p:nvSpPr>
        <p:spPr>
          <a:xfrm>
            <a:off x="11785600" y="3459630"/>
            <a:ext cx="406400" cy="143000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抽象语义图</a:t>
            </a:r>
          </a:p>
        </p:txBody>
      </p:sp>
      <p:sp>
        <p:nvSpPr>
          <p:cNvPr id="24" name="矩形 23"/>
          <p:cNvSpPr/>
          <p:nvPr/>
        </p:nvSpPr>
        <p:spPr>
          <a:xfrm>
            <a:off x="11785600" y="944216"/>
            <a:ext cx="406400" cy="139946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字节码解析</a:t>
            </a:r>
          </a:p>
        </p:txBody>
      </p:sp>
      <p:sp>
        <p:nvSpPr>
          <p:cNvPr id="25" name="矩形 24"/>
          <p:cNvSpPr/>
          <p:nvPr/>
        </p:nvSpPr>
        <p:spPr>
          <a:xfrm>
            <a:off x="11785600" y="4889633"/>
            <a:ext cx="406400" cy="1655545"/>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图特征向量化</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5752" y="2343679"/>
            <a:ext cx="6655377" cy="3164610"/>
          </a:xfrm>
          <a:prstGeom prst="rect">
            <a:avLst/>
          </a:prstGeom>
        </p:spPr>
      </p:pic>
      <p:sp>
        <p:nvSpPr>
          <p:cNvPr id="12" name="文本框 11"/>
          <p:cNvSpPr txBox="1"/>
          <p:nvPr/>
        </p:nvSpPr>
        <p:spPr>
          <a:xfrm>
            <a:off x="7079538" y="5675144"/>
            <a:ext cx="3230557" cy="369332"/>
          </a:xfrm>
          <a:prstGeom prst="rect">
            <a:avLst/>
          </a:prstGeom>
          <a:solidFill>
            <a:srgbClr val="4D7C2B"/>
          </a:solidFill>
        </p:spPr>
        <p:txBody>
          <a:bodyPr wrap="square" rtlCol="0">
            <a:spAutoFit/>
          </a:bodyPr>
          <a:lstStyle/>
          <a:p>
            <a:pPr algn="ctr"/>
            <a:r>
              <a:rPr kumimoji="1" lang="zh-CN" altLang="en-US" dirty="0">
                <a:solidFill>
                  <a:schemeClr val="bg1"/>
                </a:solidFill>
              </a:rPr>
              <a:t>字节码基本块划分</a:t>
            </a:r>
          </a:p>
        </p:txBody>
      </p:sp>
      <p:sp>
        <p:nvSpPr>
          <p:cNvPr id="2" name="矩形 1"/>
          <p:cNvSpPr/>
          <p:nvPr/>
        </p:nvSpPr>
        <p:spPr>
          <a:xfrm>
            <a:off x="5423065" y="4465121"/>
            <a:ext cx="847106" cy="17813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5423065" y="4013510"/>
            <a:ext cx="672935" cy="178131"/>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endParaRPr>
          </a:p>
        </p:txBody>
      </p:sp>
      <p:sp>
        <p:nvSpPr>
          <p:cNvPr id="13" name="矩形 12"/>
          <p:cNvSpPr/>
          <p:nvPr/>
        </p:nvSpPr>
        <p:spPr>
          <a:xfrm>
            <a:off x="5415691" y="3170484"/>
            <a:ext cx="500660" cy="178131"/>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t>3.2 </a:t>
            </a:r>
            <a:r>
              <a:rPr lang="zh-CN" altLang="en-US" dirty="0"/>
              <a:t>基于字节码的图数据结构生成</a:t>
            </a:r>
          </a:p>
        </p:txBody>
      </p:sp>
      <p:sp>
        <p:nvSpPr>
          <p:cNvPr id="15" name="内容占位符 2"/>
          <p:cNvSpPr>
            <a:spLocks noGrp="1"/>
          </p:cNvSpPr>
          <p:nvPr>
            <p:ph sz="quarter" idx="10"/>
          </p:nvPr>
        </p:nvSpPr>
        <p:spPr>
          <a:xfrm>
            <a:off x="152400" y="1023466"/>
            <a:ext cx="3230557" cy="5235822"/>
          </a:xfrm>
        </p:spPr>
        <p:txBody>
          <a:bodyPr>
            <a:normAutofit/>
          </a:bodyPr>
          <a:lstStyle/>
          <a:p>
            <a:r>
              <a:rPr lang="zh-CN" altLang="en-US" dirty="0"/>
              <a:t>控制流图生成</a:t>
            </a:r>
            <a:endParaRPr lang="en-US" altLang="zh-CN" dirty="0"/>
          </a:p>
          <a:p>
            <a:pPr lvl="1"/>
            <a:r>
              <a:rPr lang="zh-CN" altLang="en-US" dirty="0"/>
              <a:t>模拟</a:t>
            </a:r>
            <a:r>
              <a:rPr lang="zh-CN" altLang="en-US" b="1" dirty="0"/>
              <a:t>符号执行</a:t>
            </a:r>
            <a:r>
              <a:rPr lang="zh-CN" altLang="en-US" dirty="0"/>
              <a:t>方法来确定该基本块的跳转目标。</a:t>
            </a:r>
            <a:endParaRPr lang="en-US" altLang="zh-CN" dirty="0"/>
          </a:p>
          <a:p>
            <a:pPr lvl="1"/>
            <a:endParaRPr lang="en-US" altLang="zh-CN" dirty="0"/>
          </a:p>
          <a:p>
            <a:pPr lvl="1"/>
            <a:r>
              <a:rPr lang="zh-CN" altLang="en-US" dirty="0"/>
              <a:t>两种基本跳转：</a:t>
            </a:r>
            <a:r>
              <a:rPr lang="zh-CN" altLang="en-US" b="1" dirty="0"/>
              <a:t>无条件跳转</a:t>
            </a:r>
            <a:r>
              <a:rPr lang="zh-CN" altLang="en-US" dirty="0"/>
              <a:t>和</a:t>
            </a:r>
            <a:r>
              <a:rPr lang="zh-CN" altLang="en-US" b="1" dirty="0"/>
              <a:t>有条件跳转</a:t>
            </a:r>
            <a:r>
              <a:rPr lang="zh-CN" altLang="en-US" dirty="0"/>
              <a:t>。</a:t>
            </a:r>
            <a:endParaRPr lang="en-US" altLang="zh-CN" dirty="0"/>
          </a:p>
          <a:p>
            <a:pPr lvl="1"/>
            <a:endParaRPr lang="en-US" altLang="zh-CN" dirty="0"/>
          </a:p>
          <a:p>
            <a:pPr lvl="1"/>
            <a:r>
              <a:rPr lang="zh-CN" altLang="en-US" dirty="0"/>
              <a:t>为了使得基本块在语义上保持连贯，在基本块之间依据操作码的顺序添加</a:t>
            </a:r>
            <a:r>
              <a:rPr lang="zh-CN" altLang="en-US" b="1" dirty="0"/>
              <a:t>顺序流边。</a:t>
            </a:r>
          </a:p>
          <a:p>
            <a:pPr marL="360045" lvl="1" indent="0">
              <a:buNone/>
            </a:pPr>
            <a:endParaRPr lang="en-US" altLang="zh-CN" dirty="0"/>
          </a:p>
        </p:txBody>
      </p:sp>
      <p:sp>
        <p:nvSpPr>
          <p:cNvPr id="22" name="矩形 21"/>
          <p:cNvSpPr/>
          <p:nvPr/>
        </p:nvSpPr>
        <p:spPr>
          <a:xfrm>
            <a:off x="11785600" y="2343681"/>
            <a:ext cx="406400" cy="1139264"/>
          </a:xfrm>
          <a:prstGeom prst="rect">
            <a:avLst/>
          </a:prstGeom>
          <a:solidFill>
            <a:srgbClr val="4D7C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rPr>
              <a:t>控制流图</a:t>
            </a:r>
          </a:p>
        </p:txBody>
      </p:sp>
      <p:sp>
        <p:nvSpPr>
          <p:cNvPr id="23" name="矩形 22"/>
          <p:cNvSpPr/>
          <p:nvPr/>
        </p:nvSpPr>
        <p:spPr>
          <a:xfrm>
            <a:off x="11785600" y="3459630"/>
            <a:ext cx="406400" cy="143000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抽象语义图</a:t>
            </a:r>
          </a:p>
        </p:txBody>
      </p:sp>
      <p:sp>
        <p:nvSpPr>
          <p:cNvPr id="24" name="矩形 23"/>
          <p:cNvSpPr/>
          <p:nvPr/>
        </p:nvSpPr>
        <p:spPr>
          <a:xfrm>
            <a:off x="11785600" y="944216"/>
            <a:ext cx="406400" cy="139946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字节码解析</a:t>
            </a:r>
          </a:p>
        </p:txBody>
      </p:sp>
      <p:sp>
        <p:nvSpPr>
          <p:cNvPr id="25" name="矩形 24"/>
          <p:cNvSpPr/>
          <p:nvPr/>
        </p:nvSpPr>
        <p:spPr>
          <a:xfrm>
            <a:off x="11785600" y="4889633"/>
            <a:ext cx="406400" cy="1655545"/>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图特征向量化</a:t>
            </a:r>
          </a:p>
        </p:txBody>
      </p:sp>
      <p:sp>
        <p:nvSpPr>
          <p:cNvPr id="12" name="文本框 11"/>
          <p:cNvSpPr txBox="1"/>
          <p:nvPr/>
        </p:nvSpPr>
        <p:spPr>
          <a:xfrm>
            <a:off x="6096000" y="5889956"/>
            <a:ext cx="3230557" cy="369332"/>
          </a:xfrm>
          <a:prstGeom prst="rect">
            <a:avLst/>
          </a:prstGeom>
          <a:solidFill>
            <a:srgbClr val="4D7C2B"/>
          </a:solidFill>
        </p:spPr>
        <p:txBody>
          <a:bodyPr wrap="square" rtlCol="0">
            <a:spAutoFit/>
          </a:bodyPr>
          <a:lstStyle/>
          <a:p>
            <a:pPr algn="ctr"/>
            <a:r>
              <a:rPr kumimoji="1" lang="zh-CN" altLang="en-US" dirty="0">
                <a:solidFill>
                  <a:schemeClr val="bg1"/>
                </a:solidFill>
              </a:rPr>
              <a:t>字节码控制流图生成</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157" y="1439307"/>
            <a:ext cx="8186458" cy="439522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t>3.2 </a:t>
            </a:r>
            <a:r>
              <a:rPr lang="zh-CN" altLang="en-US" dirty="0"/>
              <a:t>基于字节码的图数据结构生成</a:t>
            </a:r>
          </a:p>
        </p:txBody>
      </p:sp>
      <p:sp>
        <p:nvSpPr>
          <p:cNvPr id="15" name="内容占位符 2"/>
          <p:cNvSpPr>
            <a:spLocks noGrp="1"/>
          </p:cNvSpPr>
          <p:nvPr>
            <p:ph sz="quarter" idx="10"/>
          </p:nvPr>
        </p:nvSpPr>
        <p:spPr>
          <a:xfrm>
            <a:off x="152400" y="1023466"/>
            <a:ext cx="11351851" cy="1952209"/>
          </a:xfrm>
        </p:spPr>
        <p:txBody>
          <a:bodyPr>
            <a:normAutofit/>
          </a:bodyPr>
          <a:lstStyle/>
          <a:p>
            <a:r>
              <a:rPr lang="zh-CN" altLang="en-US" dirty="0"/>
              <a:t>字节码规范化</a:t>
            </a:r>
            <a:endParaRPr lang="en-US" altLang="zh-CN" dirty="0"/>
          </a:p>
          <a:p>
            <a:pPr lvl="1"/>
            <a:r>
              <a:rPr lang="zh-CN" altLang="en-US" dirty="0"/>
              <a:t>不同操作码后的</a:t>
            </a:r>
            <a:r>
              <a:rPr lang="zh-CN" altLang="en-US" b="1" dirty="0"/>
              <a:t>数据添加统一的标签</a:t>
            </a:r>
            <a:r>
              <a:rPr lang="zh-CN" altLang="en-US" dirty="0"/>
              <a:t>，从而实现数据的规范化。</a:t>
            </a:r>
            <a:endParaRPr lang="en-US" altLang="zh-CN" dirty="0"/>
          </a:p>
          <a:p>
            <a:pPr lvl="1"/>
            <a:r>
              <a:rPr lang="zh-CN" altLang="en-US" dirty="0"/>
              <a:t>将不影响语义的操作进行</a:t>
            </a:r>
            <a:r>
              <a:rPr lang="zh-CN" altLang="en-US" b="1" dirty="0"/>
              <a:t>合并</a:t>
            </a:r>
            <a:r>
              <a:rPr lang="zh-CN" altLang="en-US" dirty="0"/>
              <a:t>和</a:t>
            </a:r>
            <a:r>
              <a:rPr lang="zh-CN" altLang="en-US" b="1" dirty="0"/>
              <a:t>删除</a:t>
            </a:r>
            <a:r>
              <a:rPr lang="zh-CN" altLang="en-US" dirty="0"/>
              <a:t>。</a:t>
            </a:r>
            <a:endParaRPr lang="en-US" altLang="zh-CN" dirty="0"/>
          </a:p>
          <a:p>
            <a:pPr lvl="1"/>
            <a:endParaRPr lang="en-US" altLang="zh-CN" dirty="0"/>
          </a:p>
        </p:txBody>
      </p:sp>
      <p:sp>
        <p:nvSpPr>
          <p:cNvPr id="17" name="矩形 16"/>
          <p:cNvSpPr/>
          <p:nvPr/>
        </p:nvSpPr>
        <p:spPr>
          <a:xfrm>
            <a:off x="11785600" y="2343681"/>
            <a:ext cx="406400" cy="113926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控制流图</a:t>
            </a:r>
          </a:p>
        </p:txBody>
      </p:sp>
      <p:sp>
        <p:nvSpPr>
          <p:cNvPr id="18" name="矩形 17"/>
          <p:cNvSpPr/>
          <p:nvPr/>
        </p:nvSpPr>
        <p:spPr>
          <a:xfrm>
            <a:off x="11785600" y="3459630"/>
            <a:ext cx="406400" cy="1430004"/>
          </a:xfrm>
          <a:prstGeom prst="rect">
            <a:avLst/>
          </a:prstGeom>
          <a:solidFill>
            <a:srgbClr val="4D7C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rPr>
              <a:t>抽象语义图</a:t>
            </a:r>
          </a:p>
        </p:txBody>
      </p:sp>
      <p:sp>
        <p:nvSpPr>
          <p:cNvPr id="19" name="矩形 18"/>
          <p:cNvSpPr/>
          <p:nvPr/>
        </p:nvSpPr>
        <p:spPr>
          <a:xfrm>
            <a:off x="11785600" y="944216"/>
            <a:ext cx="406400" cy="139946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字节码解析</a:t>
            </a:r>
          </a:p>
        </p:txBody>
      </p:sp>
      <p:sp>
        <p:nvSpPr>
          <p:cNvPr id="20" name="矩形 19"/>
          <p:cNvSpPr/>
          <p:nvPr/>
        </p:nvSpPr>
        <p:spPr>
          <a:xfrm>
            <a:off x="11785600" y="4889633"/>
            <a:ext cx="406400" cy="1655545"/>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图特征向量化</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600" y="2490616"/>
            <a:ext cx="5084233" cy="3430968"/>
          </a:xfrm>
          <a:prstGeom prst="rect">
            <a:avLst/>
          </a:prstGeom>
        </p:spPr>
      </p:pic>
      <p:pic>
        <p:nvPicPr>
          <p:cNvPr id="21" name="图片 20"/>
          <p:cNvPicPr>
            <a:picLocks noChangeAspect="1"/>
          </p:cNvPicPr>
          <p:nvPr/>
        </p:nvPicPr>
        <p:blipFill>
          <a:blip r:embed="rId4"/>
          <a:stretch>
            <a:fillRect/>
          </a:stretch>
        </p:blipFill>
        <p:spPr>
          <a:xfrm>
            <a:off x="7347813" y="3034323"/>
            <a:ext cx="3464383" cy="2343553"/>
          </a:xfrm>
          <a:prstGeom prst="rect">
            <a:avLst/>
          </a:prstGeom>
        </p:spPr>
      </p:pic>
      <p:sp>
        <p:nvSpPr>
          <p:cNvPr id="9" name="文本框 8"/>
          <p:cNvSpPr txBox="1"/>
          <p:nvPr/>
        </p:nvSpPr>
        <p:spPr>
          <a:xfrm>
            <a:off x="7004077" y="5990766"/>
            <a:ext cx="4151857" cy="369332"/>
          </a:xfrm>
          <a:prstGeom prst="rect">
            <a:avLst/>
          </a:prstGeom>
          <a:solidFill>
            <a:srgbClr val="4D7C2B"/>
          </a:solidFill>
        </p:spPr>
        <p:txBody>
          <a:bodyPr wrap="square" rtlCol="0">
            <a:spAutoFit/>
          </a:bodyPr>
          <a:lstStyle/>
          <a:p>
            <a:pPr algn="ctr"/>
            <a:r>
              <a:rPr kumimoji="1" lang="zh-CN" altLang="en-US" dirty="0">
                <a:solidFill>
                  <a:schemeClr val="bg1"/>
                </a:solidFill>
              </a:rPr>
              <a:t>规范操作码</a:t>
            </a:r>
          </a:p>
        </p:txBody>
      </p:sp>
      <p:sp>
        <p:nvSpPr>
          <p:cNvPr id="12" name="文本框 11"/>
          <p:cNvSpPr txBox="1"/>
          <p:nvPr/>
        </p:nvSpPr>
        <p:spPr>
          <a:xfrm>
            <a:off x="1485787" y="5945063"/>
            <a:ext cx="4151857" cy="369332"/>
          </a:xfrm>
          <a:prstGeom prst="rect">
            <a:avLst/>
          </a:prstGeom>
          <a:solidFill>
            <a:srgbClr val="4D7C2B"/>
          </a:solidFill>
        </p:spPr>
        <p:txBody>
          <a:bodyPr wrap="square" rtlCol="0">
            <a:spAutoFit/>
          </a:bodyPr>
          <a:lstStyle/>
          <a:p>
            <a:pPr algn="ctr"/>
            <a:r>
              <a:rPr kumimoji="1" lang="zh-CN" altLang="en-US" dirty="0">
                <a:solidFill>
                  <a:schemeClr val="bg1"/>
                </a:solidFill>
              </a:rPr>
              <a:t>操作码与其对应的数据标签</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t>3.3 </a:t>
            </a:r>
            <a:r>
              <a:rPr lang="zh-CN" altLang="en-US" dirty="0"/>
              <a:t>基本架构</a:t>
            </a:r>
          </a:p>
        </p:txBody>
      </p:sp>
      <p:sp>
        <p:nvSpPr>
          <p:cNvPr id="63" name="内容占位符 2"/>
          <p:cNvSpPr>
            <a:spLocks noGrp="1"/>
          </p:cNvSpPr>
          <p:nvPr>
            <p:ph sz="quarter" idx="10"/>
          </p:nvPr>
        </p:nvSpPr>
        <p:spPr>
          <a:xfrm>
            <a:off x="152400" y="1023467"/>
            <a:ext cx="11003534" cy="5344676"/>
          </a:xfrm>
        </p:spPr>
        <p:txBody>
          <a:bodyPr>
            <a:normAutofit/>
          </a:bodyPr>
          <a:lstStyle/>
          <a:p>
            <a:r>
              <a:rPr lang="zh-CN" altLang="en-US" dirty="0"/>
              <a:t>主要思想</a:t>
            </a:r>
            <a:endParaRPr lang="en-US" altLang="zh-CN" dirty="0"/>
          </a:p>
          <a:p>
            <a:pPr lvl="1"/>
            <a:r>
              <a:rPr lang="zh-CN" altLang="en-US" dirty="0"/>
              <a:t>面向智能合约字节码漏洞检测思路与上一章中面向源代码漏洞检测的思路基本一致。</a:t>
            </a:r>
            <a:endParaRPr lang="en-US" altLang="zh-CN" dirty="0"/>
          </a:p>
          <a:p>
            <a:pPr lvl="1"/>
            <a:r>
              <a:rPr lang="zh-CN" altLang="en-US" dirty="0"/>
              <a:t>主要区别在将</a:t>
            </a:r>
            <a:r>
              <a:rPr lang="zh-CN" altLang="en-US" b="1" dirty="0"/>
              <a:t>字节码的图向量嵌入技术</a:t>
            </a:r>
            <a:r>
              <a:rPr lang="zh-CN" altLang="en-US" dirty="0"/>
              <a:t>与图匹配神经网络相结合。</a:t>
            </a:r>
            <a:endParaRPr lang="en-US" altLang="zh-CN" dirty="0"/>
          </a:p>
        </p:txBody>
      </p:sp>
      <p:sp>
        <p:nvSpPr>
          <p:cNvPr id="6" name="文本框 5"/>
          <p:cNvSpPr txBox="1"/>
          <p:nvPr/>
        </p:nvSpPr>
        <p:spPr>
          <a:xfrm>
            <a:off x="1551214" y="6030480"/>
            <a:ext cx="8719457" cy="369332"/>
          </a:xfrm>
          <a:prstGeom prst="rect">
            <a:avLst/>
          </a:prstGeom>
          <a:solidFill>
            <a:srgbClr val="4D7C2B"/>
          </a:solidFill>
        </p:spPr>
        <p:txBody>
          <a:bodyPr wrap="square" rtlCol="0">
            <a:spAutoFit/>
          </a:bodyPr>
          <a:lstStyle/>
          <a:p>
            <a:pPr algn="ctr"/>
            <a:r>
              <a:rPr kumimoji="1" lang="zh-CN" altLang="en-US" dirty="0">
                <a:solidFill>
                  <a:schemeClr val="bg1"/>
                </a:solidFill>
              </a:rPr>
              <a:t>面向字节码漏洞检测模型框架</a:t>
            </a: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b="48506"/>
          <a:stretch>
            <a:fillRect/>
          </a:stretch>
        </p:blipFill>
        <p:spPr>
          <a:xfrm>
            <a:off x="555817" y="2426570"/>
            <a:ext cx="10297753" cy="3572241"/>
          </a:xfrm>
          <a:prstGeom prst="rect">
            <a:avLst/>
          </a:prstGeom>
        </p:spPr>
      </p:pic>
      <p:sp>
        <p:nvSpPr>
          <p:cNvPr id="9" name="矩形 8"/>
          <p:cNvSpPr/>
          <p:nvPr/>
        </p:nvSpPr>
        <p:spPr>
          <a:xfrm>
            <a:off x="555817" y="2394901"/>
            <a:ext cx="995397" cy="3195297"/>
          </a:xfrm>
          <a:prstGeom prst="rect">
            <a:avLst/>
          </a:prstGeom>
          <a:solidFill>
            <a:schemeClr val="bg1">
              <a:lumMod val="8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5571067" y="2426570"/>
            <a:ext cx="5282503" cy="3195297"/>
          </a:xfrm>
          <a:prstGeom prst="rect">
            <a:avLst/>
          </a:prstGeom>
          <a:solidFill>
            <a:schemeClr val="bg1">
              <a:lumMod val="8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11785600" y="2343681"/>
            <a:ext cx="406400" cy="113926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控制流图</a:t>
            </a:r>
          </a:p>
        </p:txBody>
      </p:sp>
      <p:sp>
        <p:nvSpPr>
          <p:cNvPr id="10" name="矩形 9"/>
          <p:cNvSpPr/>
          <p:nvPr/>
        </p:nvSpPr>
        <p:spPr>
          <a:xfrm>
            <a:off x="11785600" y="3459630"/>
            <a:ext cx="406400" cy="1430004"/>
          </a:xfrm>
          <a:prstGeom prst="rect">
            <a:avLst/>
          </a:prstGeom>
          <a:solidFill>
            <a:schemeClr val="bg1">
              <a:lumMod val="95000"/>
              <a:alpha val="9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抽象语义图</a:t>
            </a:r>
          </a:p>
        </p:txBody>
      </p:sp>
      <p:sp>
        <p:nvSpPr>
          <p:cNvPr id="12" name="矩形 11"/>
          <p:cNvSpPr/>
          <p:nvPr/>
        </p:nvSpPr>
        <p:spPr>
          <a:xfrm>
            <a:off x="11785600" y="944216"/>
            <a:ext cx="406400" cy="139946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字节码解析</a:t>
            </a:r>
          </a:p>
        </p:txBody>
      </p:sp>
      <p:sp>
        <p:nvSpPr>
          <p:cNvPr id="13" name="矩形 12"/>
          <p:cNvSpPr/>
          <p:nvPr/>
        </p:nvSpPr>
        <p:spPr>
          <a:xfrm>
            <a:off x="11785600" y="4889633"/>
            <a:ext cx="406400" cy="1655545"/>
          </a:xfrm>
          <a:prstGeom prst="rect">
            <a:avLst/>
          </a:prstGeom>
          <a:solidFill>
            <a:srgbClr val="4D7C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rPr>
              <a:t>图特征向量化</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3.4</a:t>
            </a:r>
            <a:r>
              <a:rPr kumimoji="1" lang="zh-CN" altLang="en-US" dirty="0"/>
              <a:t> 实验评估与分析</a:t>
            </a:r>
          </a:p>
        </p:txBody>
      </p:sp>
      <p:sp>
        <p:nvSpPr>
          <p:cNvPr id="5" name="文本框 4"/>
          <p:cNvSpPr txBox="1"/>
          <p:nvPr/>
        </p:nvSpPr>
        <p:spPr>
          <a:xfrm>
            <a:off x="6077389" y="6133971"/>
            <a:ext cx="3816529" cy="369332"/>
          </a:xfrm>
          <a:prstGeom prst="rect">
            <a:avLst/>
          </a:prstGeom>
          <a:solidFill>
            <a:srgbClr val="4D7C2B"/>
          </a:solidFill>
        </p:spPr>
        <p:txBody>
          <a:bodyPr wrap="square" rtlCol="0">
            <a:spAutoFit/>
          </a:bodyPr>
          <a:lstStyle/>
          <a:p>
            <a:pPr algn="ctr"/>
            <a:r>
              <a:rPr kumimoji="1" lang="zh-CN" altLang="en-US" dirty="0">
                <a:solidFill>
                  <a:schemeClr val="bg1"/>
                </a:solidFill>
              </a:rPr>
              <a:t>面向智能合约字节码的检测结果</a:t>
            </a:r>
          </a:p>
        </p:txBody>
      </p:sp>
      <p:sp>
        <p:nvSpPr>
          <p:cNvPr id="3" name="内容占位符 2"/>
          <p:cNvSpPr>
            <a:spLocks noGrp="1"/>
          </p:cNvSpPr>
          <p:nvPr>
            <p:ph sz="quarter" idx="10"/>
          </p:nvPr>
        </p:nvSpPr>
        <p:spPr>
          <a:xfrm>
            <a:off x="152400" y="1001260"/>
            <a:ext cx="11003534" cy="1636914"/>
          </a:xfrm>
        </p:spPr>
        <p:txBody>
          <a:bodyPr/>
          <a:lstStyle/>
          <a:p>
            <a:endParaRPr kumimoji="1" lang="en-US" altLang="zh-CN" dirty="0"/>
          </a:p>
          <a:p>
            <a:pPr lvl="1"/>
            <a:endParaRPr kumimoji="1" lang="en-US" altLang="zh-CN" dirty="0"/>
          </a:p>
          <a:p>
            <a:pPr lvl="1"/>
            <a:endParaRPr kumimoji="1" lang="en-US" altLang="zh-CN" dirty="0"/>
          </a:p>
          <a:p>
            <a:endParaRPr kumimoji="1" lang="en-US" altLang="zh-CN" dirty="0"/>
          </a:p>
          <a:p>
            <a:endParaRPr kumimoji="1" lang="en-US" altLang="zh-CN" dirty="0"/>
          </a:p>
          <a:p>
            <a:endParaRPr kumimoji="1" lang="zh-CN" altLang="en-US" dirty="0"/>
          </a:p>
        </p:txBody>
      </p:sp>
      <p:sp>
        <p:nvSpPr>
          <p:cNvPr id="12" name="矩形 11"/>
          <p:cNvSpPr/>
          <p:nvPr/>
        </p:nvSpPr>
        <p:spPr>
          <a:xfrm>
            <a:off x="11785600" y="2415396"/>
            <a:ext cx="406400" cy="1690778"/>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检测效率</a:t>
            </a:r>
          </a:p>
        </p:txBody>
      </p:sp>
      <p:sp>
        <p:nvSpPr>
          <p:cNvPr id="13" name="矩形 12"/>
          <p:cNvSpPr/>
          <p:nvPr/>
        </p:nvSpPr>
        <p:spPr>
          <a:xfrm>
            <a:off x="11785600" y="4106174"/>
            <a:ext cx="406400" cy="184305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模型参数</a:t>
            </a:r>
          </a:p>
        </p:txBody>
      </p:sp>
      <p:sp>
        <p:nvSpPr>
          <p:cNvPr id="14" name="矩形 13"/>
          <p:cNvSpPr/>
          <p:nvPr/>
        </p:nvSpPr>
        <p:spPr>
          <a:xfrm>
            <a:off x="11785600" y="940280"/>
            <a:ext cx="406400" cy="1475116"/>
          </a:xfrm>
          <a:prstGeom prst="rect">
            <a:avLst/>
          </a:prstGeom>
          <a:solidFill>
            <a:srgbClr val="4D7C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检测效果</a:t>
            </a:r>
          </a:p>
        </p:txBody>
      </p:sp>
      <p:sp>
        <p:nvSpPr>
          <p:cNvPr id="8" name="内容占位符 2"/>
          <p:cNvSpPr txBox="1"/>
          <p:nvPr/>
        </p:nvSpPr>
        <p:spPr>
          <a:xfrm>
            <a:off x="152399" y="1001259"/>
            <a:ext cx="4821319" cy="5132712"/>
          </a:xfrm>
          <a:prstGeom prst="rect">
            <a:avLst/>
          </a:prstGeom>
        </p:spPr>
        <p:txBody>
          <a:bodyPr vert="horz" lIns="91440" tIns="45720" rIns="91440" bIns="45720" rtlCol="0">
            <a:noAutofit/>
          </a:bodyPr>
          <a:lstStyle>
            <a:lvl1pPr marL="0" indent="179705" algn="l" defTabSz="914400" rtl="0" eaLnBrk="1" latinLnBrk="0" hangingPunct="1">
              <a:lnSpc>
                <a:spcPct val="100000"/>
              </a:lnSpc>
              <a:spcBef>
                <a:spcPts val="1000"/>
              </a:spcBef>
              <a:buFont typeface="Arial" panose="020B0604020202020204" pitchFamily="34" charset="0"/>
              <a:buChar char="•"/>
              <a:defRPr lang="zh-CN" altLang="en-US" sz="2400" b="1" kern="1200" baseline="0" dirty="0" smtClean="0">
                <a:solidFill>
                  <a:srgbClr val="0070C0"/>
                </a:solidFill>
                <a:latin typeface="Arial" panose="020B0604020202020204" pitchFamily="34" charset="0"/>
                <a:ea typeface="思源黑体 CN" panose="020B0500000000000000" pitchFamily="34" charset="-122"/>
                <a:cs typeface="Times New Roman" panose="02020603050405020304" pitchFamily="18" charset="0"/>
              </a:defRPr>
            </a:lvl1pPr>
            <a:lvl2pPr marL="539750" indent="-179705" algn="l" defTabSz="914400" rtl="0" eaLnBrk="1" latinLnBrk="0" hangingPunct="1">
              <a:lnSpc>
                <a:spcPct val="120000"/>
              </a:lnSpc>
              <a:spcBef>
                <a:spcPts val="900"/>
              </a:spcBef>
              <a:buFont typeface="Arial" panose="020B0604020202020204" pitchFamily="34" charset="0"/>
              <a:buChar char="•"/>
              <a:defRPr sz="2000" kern="1200" baseline="0">
                <a:solidFill>
                  <a:schemeClr val="tx1"/>
                </a:solidFill>
                <a:latin typeface="Arial" panose="020B0604020202020204" pitchFamily="34" charset="0"/>
                <a:ea typeface="思源黑体 CN" panose="020B0500000000000000" pitchFamily="34" charset="-122"/>
                <a:cs typeface="+mn-cs"/>
              </a:defRPr>
            </a:lvl2pPr>
            <a:lvl3pPr marL="1080135" indent="-179705" algn="l" defTabSz="914400" rtl="0" eaLnBrk="1" latinLnBrk="0" hangingPunct="1">
              <a:lnSpc>
                <a:spcPct val="120000"/>
              </a:lnSpc>
              <a:spcBef>
                <a:spcPts val="500"/>
              </a:spcBef>
              <a:buFont typeface="Arial" panose="020B0604020202020204" pitchFamily="34" charset="0"/>
              <a:buChar char="•"/>
              <a:defRPr sz="2000" kern="1200" baseline="0">
                <a:solidFill>
                  <a:schemeClr val="tx1"/>
                </a:solidFill>
                <a:latin typeface="Arial" panose="020B0604020202020204" pitchFamily="34" charset="0"/>
                <a:ea typeface="思源黑体 CN" panose="020B0500000000000000" pitchFamily="34" charset="-122"/>
                <a:cs typeface="+mn-cs"/>
              </a:defRPr>
            </a:lvl3pPr>
            <a:lvl4pPr marL="1440180" indent="-179705" algn="l" defTabSz="914400" rtl="0" eaLnBrk="1" latinLnBrk="0" hangingPunct="1">
              <a:lnSpc>
                <a:spcPct val="120000"/>
              </a:lnSpc>
              <a:spcBef>
                <a:spcPts val="500"/>
              </a:spcBef>
              <a:buFont typeface="Arial" panose="020B0604020202020204" pitchFamily="34" charset="0"/>
              <a:buChar char="•"/>
              <a:defRPr lang="zh-CN" altLang="en-US" sz="2000" kern="1200" baseline="0" dirty="0" smtClean="0">
                <a:solidFill>
                  <a:schemeClr val="tx1"/>
                </a:solidFill>
                <a:latin typeface="Arial" panose="020B0604020202020204" pitchFamily="34" charset="0"/>
                <a:ea typeface="思源黑体 CN" panose="020B0500000000000000" pitchFamily="34" charset="-122"/>
                <a:cs typeface="+mn-cs"/>
              </a:defRPr>
            </a:lvl4pPr>
            <a:lvl5pPr marL="2057400" indent="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思源黑体 CN" panose="020B0500000000000000" pitchFamily="34" charset="-122"/>
                <a:ea typeface="思源黑体 CN"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对比工作</a:t>
            </a:r>
            <a:endParaRPr kumimoji="1" lang="en-US" altLang="zh-CN" dirty="0"/>
          </a:p>
          <a:p>
            <a:pPr lvl="1"/>
            <a:r>
              <a:rPr kumimoji="1" lang="en-US" altLang="zh-CN" dirty="0" err="1"/>
              <a:t>Oyente</a:t>
            </a:r>
            <a:r>
              <a:rPr lang="en-US" altLang="zh-CN" dirty="0">
                <a:solidFill>
                  <a:schemeClr val="bg1">
                    <a:lumMod val="50000"/>
                  </a:schemeClr>
                </a:solidFill>
                <a:latin typeface="Times New Roman" panose="02020603050405020304" pitchFamily="18" charset="0"/>
              </a:rPr>
              <a:t>[</a:t>
            </a:r>
            <a:r>
              <a:rPr lang="en-GB" altLang="zh-CN" dirty="0">
                <a:solidFill>
                  <a:schemeClr val="bg1">
                    <a:lumMod val="50000"/>
                  </a:schemeClr>
                </a:solidFill>
                <a:latin typeface="Times New Roman" panose="02020603050405020304" pitchFamily="18" charset="0"/>
              </a:rPr>
              <a:t>CCS 201</a:t>
            </a:r>
            <a:r>
              <a:rPr lang="en-US" altLang="zh-CN" dirty="0">
                <a:solidFill>
                  <a:schemeClr val="bg1">
                    <a:lumMod val="50000"/>
                  </a:schemeClr>
                </a:solidFill>
                <a:latin typeface="Times New Roman" panose="02020603050405020304" pitchFamily="18" charset="0"/>
              </a:rPr>
              <a:t>8] </a:t>
            </a:r>
            <a:endParaRPr kumimoji="1" lang="en-US" altLang="zh-CN" dirty="0"/>
          </a:p>
          <a:p>
            <a:pPr lvl="1"/>
            <a:r>
              <a:rPr kumimoji="1" lang="en-US" altLang="zh-CN" dirty="0" err="1"/>
              <a:t>Securify</a:t>
            </a:r>
            <a:r>
              <a:rPr lang="en-US" altLang="zh-CN" dirty="0">
                <a:solidFill>
                  <a:schemeClr val="bg1">
                    <a:lumMod val="50000"/>
                  </a:schemeClr>
                </a:solidFill>
                <a:latin typeface="Times New Roman" panose="02020603050405020304" pitchFamily="18" charset="0"/>
              </a:rPr>
              <a:t>[CCS 2019]</a:t>
            </a:r>
            <a:endParaRPr kumimoji="1" lang="en-US" altLang="zh-CN" dirty="0">
              <a:solidFill>
                <a:schemeClr val="bg1">
                  <a:lumMod val="50000"/>
                </a:schemeClr>
              </a:solidFill>
              <a:latin typeface="Times New Roman" panose="02020603050405020304" pitchFamily="18" charset="0"/>
            </a:endParaRPr>
          </a:p>
          <a:p>
            <a:pPr lvl="1"/>
            <a:r>
              <a:rPr kumimoji="1" lang="en-US" altLang="zh-CN" dirty="0" err="1"/>
              <a:t>ContractFuzzer</a:t>
            </a:r>
            <a:r>
              <a:rPr lang="en-US" altLang="zh-CN" dirty="0">
                <a:solidFill>
                  <a:schemeClr val="bg1">
                    <a:lumMod val="50000"/>
                  </a:schemeClr>
                </a:solidFill>
                <a:latin typeface="Times New Roman" panose="02020603050405020304" pitchFamily="18" charset="0"/>
              </a:rPr>
              <a:t>[ASE</a:t>
            </a:r>
            <a:r>
              <a:rPr lang="zh-CN" altLang="en-US" dirty="0">
                <a:solidFill>
                  <a:schemeClr val="bg1">
                    <a:lumMod val="50000"/>
                  </a:schemeClr>
                </a:solidFill>
                <a:latin typeface="Times New Roman" panose="02020603050405020304" pitchFamily="18" charset="0"/>
              </a:rPr>
              <a:t> </a:t>
            </a:r>
            <a:r>
              <a:rPr lang="en-US" altLang="zh-CN" dirty="0">
                <a:solidFill>
                  <a:schemeClr val="bg1">
                    <a:lumMod val="50000"/>
                  </a:schemeClr>
                </a:solidFill>
                <a:latin typeface="Times New Roman" panose="02020603050405020304" pitchFamily="18" charset="0"/>
              </a:rPr>
              <a:t>2019]</a:t>
            </a:r>
            <a:endParaRPr kumimoji="1" lang="en-US" altLang="zh-CN" dirty="0"/>
          </a:p>
          <a:p>
            <a:r>
              <a:rPr kumimoji="1" lang="zh-CN" altLang="en-US" dirty="0"/>
              <a:t>检测效果评估</a:t>
            </a:r>
            <a:endParaRPr kumimoji="1" lang="en-US" altLang="zh-CN" dirty="0"/>
          </a:p>
          <a:p>
            <a:pPr lvl="1"/>
            <a:r>
              <a:rPr kumimoji="1" lang="zh-CN" altLang="en-US" dirty="0"/>
              <a:t>本文方法在</a:t>
            </a:r>
            <a:r>
              <a:rPr kumimoji="1" lang="zh-CN" altLang="en-US" b="1" dirty="0">
                <a:solidFill>
                  <a:srgbClr val="C00000"/>
                </a:solidFill>
              </a:rPr>
              <a:t>准确率</a:t>
            </a:r>
            <a:r>
              <a:rPr kumimoji="1" lang="zh-CN" altLang="en-US" dirty="0"/>
              <a:t>、</a:t>
            </a:r>
            <a:r>
              <a:rPr kumimoji="1" lang="zh-CN" altLang="en-US" b="1" dirty="0">
                <a:solidFill>
                  <a:srgbClr val="C00000"/>
                </a:solidFill>
              </a:rPr>
              <a:t>精确率</a:t>
            </a:r>
            <a:r>
              <a:rPr kumimoji="1" lang="zh-CN" altLang="en-US" dirty="0"/>
              <a:t>和 </a:t>
            </a:r>
            <a:r>
              <a:rPr kumimoji="1" lang="en-GB" altLang="zh-CN" b="1" dirty="0">
                <a:solidFill>
                  <a:srgbClr val="C00000"/>
                </a:solidFill>
              </a:rPr>
              <a:t>F1 </a:t>
            </a:r>
            <a:r>
              <a:rPr kumimoji="1" lang="zh-CN" altLang="en-US" b="1" dirty="0">
                <a:solidFill>
                  <a:srgbClr val="C00000"/>
                </a:solidFill>
              </a:rPr>
              <a:t>分数</a:t>
            </a:r>
            <a:r>
              <a:rPr kumimoji="1" lang="zh-CN" altLang="en-US" dirty="0"/>
              <a:t>等指标上都领先于其他检测工具。</a:t>
            </a:r>
            <a:endParaRPr kumimoji="1" lang="en-US" altLang="zh-CN" b="1" dirty="0"/>
          </a:p>
          <a:p>
            <a:pPr lvl="1"/>
            <a:r>
              <a:rPr kumimoji="1" lang="zh-CN" altLang="en-US" dirty="0"/>
              <a:t>面向字节码的漏洞检测上有着</a:t>
            </a:r>
            <a:r>
              <a:rPr kumimoji="1" lang="zh-CN" altLang="en-US" b="1" dirty="0">
                <a:solidFill>
                  <a:srgbClr val="C00000"/>
                </a:solidFill>
              </a:rPr>
              <a:t>良好的检测性能</a:t>
            </a:r>
            <a:r>
              <a:rPr kumimoji="1" lang="zh-CN" altLang="en-US" dirty="0"/>
              <a:t>。</a:t>
            </a:r>
            <a:endParaRPr kumimoji="1" lang="en-US" altLang="zh-CN" dirty="0"/>
          </a:p>
          <a:p>
            <a:pPr lvl="1"/>
            <a:r>
              <a:rPr kumimoji="1" lang="zh-CN" altLang="en-US" dirty="0"/>
              <a:t>字节码抽象语义图能够</a:t>
            </a:r>
            <a:r>
              <a:rPr kumimoji="1" lang="zh-CN" altLang="en-US" b="1" dirty="0">
                <a:solidFill>
                  <a:srgbClr val="C00000"/>
                </a:solidFill>
              </a:rPr>
              <a:t>有效地表征智能合约字节码的语义特征</a:t>
            </a:r>
            <a:r>
              <a:rPr kumimoji="1" lang="zh-CN" altLang="en-US" dirty="0"/>
              <a:t>。</a:t>
            </a:r>
            <a:endParaRPr kumimoji="1" lang="en-GB" altLang="zh-CN" dirty="0"/>
          </a:p>
          <a:p>
            <a:pPr lvl="1"/>
            <a:endParaRPr kumimoji="1" lang="en-GB" altLang="zh-CN" dirty="0"/>
          </a:p>
          <a:p>
            <a:endParaRPr kumimoji="1" lang="en-GB" altLang="zh-CN" dirty="0"/>
          </a:p>
          <a:p>
            <a:endParaRPr kumimoji="1" lang="en-GB" altLang="zh-CN" dirty="0"/>
          </a:p>
          <a:p>
            <a:endParaRPr kumimoji="1" lang="en-GB"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6532" y="886451"/>
            <a:ext cx="5856588" cy="529741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3.4</a:t>
            </a:r>
            <a:r>
              <a:rPr kumimoji="1" lang="zh-CN" altLang="en-US" dirty="0"/>
              <a:t> 实验评估与分析</a:t>
            </a:r>
          </a:p>
        </p:txBody>
      </p:sp>
      <p:sp>
        <p:nvSpPr>
          <p:cNvPr id="5" name="文本框 4"/>
          <p:cNvSpPr txBox="1"/>
          <p:nvPr/>
        </p:nvSpPr>
        <p:spPr>
          <a:xfrm>
            <a:off x="972394" y="5875982"/>
            <a:ext cx="3480570" cy="369332"/>
          </a:xfrm>
          <a:prstGeom prst="rect">
            <a:avLst/>
          </a:prstGeom>
          <a:solidFill>
            <a:srgbClr val="4D7C2B"/>
          </a:solidFill>
        </p:spPr>
        <p:txBody>
          <a:bodyPr wrap="square" rtlCol="0">
            <a:spAutoFit/>
          </a:bodyPr>
          <a:lstStyle/>
          <a:p>
            <a:pPr algn="ctr"/>
            <a:r>
              <a:rPr kumimoji="1" lang="zh-CN" altLang="en-US" dirty="0">
                <a:solidFill>
                  <a:schemeClr val="bg1"/>
                </a:solidFill>
              </a:rPr>
              <a:t>检测工具的平均检测时间</a:t>
            </a:r>
          </a:p>
        </p:txBody>
      </p:sp>
      <p:sp>
        <p:nvSpPr>
          <p:cNvPr id="3" name="内容占位符 2"/>
          <p:cNvSpPr>
            <a:spLocks noGrp="1"/>
          </p:cNvSpPr>
          <p:nvPr>
            <p:ph sz="quarter" idx="10"/>
          </p:nvPr>
        </p:nvSpPr>
        <p:spPr>
          <a:xfrm>
            <a:off x="152400" y="1001260"/>
            <a:ext cx="11003534" cy="1636914"/>
          </a:xfrm>
        </p:spPr>
        <p:txBody>
          <a:bodyPr/>
          <a:lstStyle/>
          <a:p>
            <a:endParaRPr kumimoji="1" lang="en-US" altLang="zh-CN" dirty="0"/>
          </a:p>
          <a:p>
            <a:pPr lvl="1"/>
            <a:endParaRPr kumimoji="1" lang="en-US" altLang="zh-CN" dirty="0"/>
          </a:p>
          <a:p>
            <a:pPr lvl="1"/>
            <a:endParaRPr kumimoji="1" lang="en-US" altLang="zh-CN" dirty="0"/>
          </a:p>
          <a:p>
            <a:endParaRPr kumimoji="1" lang="en-US" altLang="zh-CN" dirty="0"/>
          </a:p>
          <a:p>
            <a:endParaRPr kumimoji="1" lang="en-US" altLang="zh-CN" dirty="0"/>
          </a:p>
          <a:p>
            <a:endParaRPr kumimoji="1" lang="zh-CN" altLang="en-US" dirty="0"/>
          </a:p>
        </p:txBody>
      </p:sp>
      <p:sp>
        <p:nvSpPr>
          <p:cNvPr id="12" name="矩形 11"/>
          <p:cNvSpPr/>
          <p:nvPr/>
        </p:nvSpPr>
        <p:spPr>
          <a:xfrm>
            <a:off x="11785600" y="2415396"/>
            <a:ext cx="406400" cy="1690778"/>
          </a:xfrm>
          <a:prstGeom prst="rect">
            <a:avLst/>
          </a:prstGeom>
          <a:solidFill>
            <a:srgbClr val="4D7C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检测效率</a:t>
            </a:r>
          </a:p>
        </p:txBody>
      </p:sp>
      <p:sp>
        <p:nvSpPr>
          <p:cNvPr id="13" name="矩形 12"/>
          <p:cNvSpPr/>
          <p:nvPr/>
        </p:nvSpPr>
        <p:spPr>
          <a:xfrm>
            <a:off x="11785600" y="4106174"/>
            <a:ext cx="406400" cy="184305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模型参数</a:t>
            </a:r>
          </a:p>
        </p:txBody>
      </p:sp>
      <p:sp>
        <p:nvSpPr>
          <p:cNvPr id="14" name="矩形 13"/>
          <p:cNvSpPr/>
          <p:nvPr/>
        </p:nvSpPr>
        <p:spPr>
          <a:xfrm>
            <a:off x="11785600" y="940280"/>
            <a:ext cx="406400" cy="147511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检测效果</a:t>
            </a:r>
          </a:p>
        </p:txBody>
      </p:sp>
      <p:sp>
        <p:nvSpPr>
          <p:cNvPr id="15" name="内容占位符 2"/>
          <p:cNvSpPr txBox="1"/>
          <p:nvPr/>
        </p:nvSpPr>
        <p:spPr>
          <a:xfrm>
            <a:off x="152399" y="1001260"/>
            <a:ext cx="11320733" cy="1414136"/>
          </a:xfrm>
          <a:prstGeom prst="rect">
            <a:avLst/>
          </a:prstGeom>
        </p:spPr>
        <p:txBody>
          <a:bodyPr vert="horz" lIns="91440" tIns="45720" rIns="91440" bIns="45720" rtlCol="0">
            <a:noAutofit/>
          </a:bodyPr>
          <a:lstStyle>
            <a:lvl1pPr marL="0" indent="179705" algn="l" defTabSz="914400" rtl="0" eaLnBrk="1" latinLnBrk="0" hangingPunct="1">
              <a:lnSpc>
                <a:spcPct val="100000"/>
              </a:lnSpc>
              <a:spcBef>
                <a:spcPts val="1000"/>
              </a:spcBef>
              <a:buFont typeface="Arial" panose="020B0604020202020204" pitchFamily="34" charset="0"/>
              <a:buChar char="•"/>
              <a:defRPr lang="zh-CN" altLang="en-US" sz="2400" b="1" kern="1200" baseline="0" dirty="0" smtClean="0">
                <a:solidFill>
                  <a:srgbClr val="0070C0"/>
                </a:solidFill>
                <a:latin typeface="Arial" panose="020B0604020202020204" pitchFamily="34" charset="0"/>
                <a:ea typeface="思源黑体 CN" panose="020B0500000000000000" pitchFamily="34" charset="-122"/>
                <a:cs typeface="Times New Roman" panose="02020603050405020304" pitchFamily="18" charset="0"/>
              </a:defRPr>
            </a:lvl1pPr>
            <a:lvl2pPr marL="539750" indent="-179705" algn="l" defTabSz="914400" rtl="0" eaLnBrk="1" latinLnBrk="0" hangingPunct="1">
              <a:lnSpc>
                <a:spcPct val="120000"/>
              </a:lnSpc>
              <a:spcBef>
                <a:spcPts val="900"/>
              </a:spcBef>
              <a:buFont typeface="Arial" panose="020B0604020202020204" pitchFamily="34" charset="0"/>
              <a:buChar char="•"/>
              <a:defRPr sz="2000" kern="1200" baseline="0">
                <a:solidFill>
                  <a:schemeClr val="tx1"/>
                </a:solidFill>
                <a:latin typeface="Arial" panose="020B0604020202020204" pitchFamily="34" charset="0"/>
                <a:ea typeface="思源黑体 CN" panose="020B0500000000000000" pitchFamily="34" charset="-122"/>
                <a:cs typeface="+mn-cs"/>
              </a:defRPr>
            </a:lvl2pPr>
            <a:lvl3pPr marL="1080135" indent="-179705" algn="l" defTabSz="914400" rtl="0" eaLnBrk="1" latinLnBrk="0" hangingPunct="1">
              <a:lnSpc>
                <a:spcPct val="120000"/>
              </a:lnSpc>
              <a:spcBef>
                <a:spcPts val="500"/>
              </a:spcBef>
              <a:buFont typeface="Arial" panose="020B0604020202020204" pitchFamily="34" charset="0"/>
              <a:buChar char="•"/>
              <a:defRPr sz="2000" kern="1200" baseline="0">
                <a:solidFill>
                  <a:schemeClr val="tx1"/>
                </a:solidFill>
                <a:latin typeface="Arial" panose="020B0604020202020204" pitchFamily="34" charset="0"/>
                <a:ea typeface="思源黑体 CN" panose="020B0500000000000000" pitchFamily="34" charset="-122"/>
                <a:cs typeface="+mn-cs"/>
              </a:defRPr>
            </a:lvl3pPr>
            <a:lvl4pPr marL="1440180" indent="-179705" algn="l" defTabSz="914400" rtl="0" eaLnBrk="1" latinLnBrk="0" hangingPunct="1">
              <a:lnSpc>
                <a:spcPct val="120000"/>
              </a:lnSpc>
              <a:spcBef>
                <a:spcPts val="500"/>
              </a:spcBef>
              <a:buFont typeface="Arial" panose="020B0604020202020204" pitchFamily="34" charset="0"/>
              <a:buChar char="•"/>
              <a:defRPr lang="zh-CN" altLang="en-US" sz="2000" kern="1200" baseline="0" dirty="0" smtClean="0">
                <a:solidFill>
                  <a:schemeClr val="tx1"/>
                </a:solidFill>
                <a:latin typeface="Arial" panose="020B0604020202020204" pitchFamily="34" charset="0"/>
                <a:ea typeface="思源黑体 CN" panose="020B0500000000000000" pitchFamily="34" charset="-122"/>
                <a:cs typeface="+mn-cs"/>
              </a:defRPr>
            </a:lvl4pPr>
            <a:lvl5pPr marL="2057400" indent="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思源黑体 CN" panose="020B0500000000000000" pitchFamily="34" charset="-122"/>
                <a:ea typeface="思源黑体 CN"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检测效率评估</a:t>
            </a:r>
            <a:endParaRPr kumimoji="1" lang="en-US" altLang="zh-CN" dirty="0"/>
          </a:p>
          <a:p>
            <a:pPr lvl="1"/>
            <a:r>
              <a:rPr kumimoji="1" lang="zh-CN" altLang="en-US" dirty="0"/>
              <a:t>本文方法在面向字节码的检测上，依然有着优秀的的</a:t>
            </a:r>
            <a:r>
              <a:rPr kumimoji="1" lang="zh-CN" altLang="en-US" b="1" dirty="0">
                <a:solidFill>
                  <a:srgbClr val="C00000"/>
                </a:solidFill>
              </a:rPr>
              <a:t>时间效率</a:t>
            </a:r>
            <a:r>
              <a:rPr kumimoji="1" lang="zh-CN" altLang="en-US" dirty="0"/>
              <a:t>。</a:t>
            </a:r>
            <a:endParaRPr kumimoji="1" lang="en-US" altLang="zh-CN" dirty="0"/>
          </a:p>
          <a:p>
            <a:pPr lvl="1"/>
            <a:r>
              <a:rPr kumimoji="1" lang="zh-CN" altLang="en-US" b="1" dirty="0">
                <a:solidFill>
                  <a:srgbClr val="C00000"/>
                </a:solidFill>
              </a:rPr>
              <a:t>图匹配神经网络</a:t>
            </a:r>
            <a:r>
              <a:rPr kumimoji="1" lang="zh-CN" altLang="en-US" dirty="0"/>
              <a:t>能够充分利用基于字节码抽象语义图中的特征。</a:t>
            </a:r>
            <a:endParaRPr kumimoji="1" lang="en-US" altLang="zh-CN" dirty="0"/>
          </a:p>
          <a:p>
            <a:pPr lvl="1"/>
            <a:endParaRPr kumimoji="1" lang="zh-CN" altLang="en-US" dirty="0"/>
          </a:p>
          <a:p>
            <a:pPr lvl="1"/>
            <a:endParaRPr kumimoji="1" lang="en-GB" altLang="zh-CN" dirty="0"/>
          </a:p>
          <a:p>
            <a:pPr lvl="1"/>
            <a:endParaRPr kumimoji="1" lang="en-GB" altLang="zh-CN" dirty="0"/>
          </a:p>
          <a:p>
            <a:endParaRPr kumimoji="1" lang="en-GB" altLang="zh-CN" dirty="0"/>
          </a:p>
          <a:p>
            <a:endParaRPr kumimoji="1" lang="en-GB" altLang="zh-CN" dirty="0"/>
          </a:p>
          <a:p>
            <a:endParaRPr kumimoji="1" lang="en-GB"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32" y="2659098"/>
            <a:ext cx="5359563" cy="3094509"/>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429" y="2712946"/>
            <a:ext cx="5814235" cy="3032233"/>
          </a:xfrm>
          <a:prstGeom prst="rect">
            <a:avLst/>
          </a:prstGeom>
        </p:spPr>
      </p:pic>
      <p:sp>
        <p:nvSpPr>
          <p:cNvPr id="11" name="文本框 10"/>
          <p:cNvSpPr txBox="1"/>
          <p:nvPr/>
        </p:nvSpPr>
        <p:spPr>
          <a:xfrm>
            <a:off x="7025542" y="5884976"/>
            <a:ext cx="3480570" cy="369332"/>
          </a:xfrm>
          <a:prstGeom prst="rect">
            <a:avLst/>
          </a:prstGeom>
          <a:solidFill>
            <a:srgbClr val="4D7C2B"/>
          </a:solidFill>
        </p:spPr>
        <p:txBody>
          <a:bodyPr wrap="square" rtlCol="0">
            <a:spAutoFit/>
          </a:bodyPr>
          <a:lstStyle/>
          <a:p>
            <a:pPr algn="ctr"/>
            <a:r>
              <a:rPr kumimoji="1" lang="zh-CN" altLang="en-US" dirty="0">
                <a:solidFill>
                  <a:schemeClr val="bg1"/>
                </a:solidFill>
              </a:rPr>
              <a:t>图神经网络模型评估</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3.4</a:t>
            </a:r>
            <a:r>
              <a:rPr kumimoji="1" lang="zh-CN" altLang="en-US" dirty="0"/>
              <a:t> 实验评估与分析</a:t>
            </a:r>
          </a:p>
        </p:txBody>
      </p:sp>
      <p:sp>
        <p:nvSpPr>
          <p:cNvPr id="12" name="矩形 11"/>
          <p:cNvSpPr/>
          <p:nvPr/>
        </p:nvSpPr>
        <p:spPr>
          <a:xfrm>
            <a:off x="11785600" y="4165962"/>
            <a:ext cx="406400" cy="1690778"/>
          </a:xfrm>
          <a:prstGeom prst="rect">
            <a:avLst/>
          </a:prstGeom>
          <a:solidFill>
            <a:srgbClr val="4D7C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模型参数</a:t>
            </a:r>
          </a:p>
        </p:txBody>
      </p:sp>
      <p:sp>
        <p:nvSpPr>
          <p:cNvPr id="13" name="矩形 12"/>
          <p:cNvSpPr/>
          <p:nvPr/>
        </p:nvSpPr>
        <p:spPr>
          <a:xfrm>
            <a:off x="11785600" y="2339260"/>
            <a:ext cx="406400" cy="184305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检测效率</a:t>
            </a:r>
          </a:p>
        </p:txBody>
      </p:sp>
      <p:sp>
        <p:nvSpPr>
          <p:cNvPr id="14" name="矩形 13"/>
          <p:cNvSpPr/>
          <p:nvPr/>
        </p:nvSpPr>
        <p:spPr>
          <a:xfrm>
            <a:off x="11785600" y="940280"/>
            <a:ext cx="406400" cy="147511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检测效果</a:t>
            </a:r>
          </a:p>
        </p:txBody>
      </p: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t="1386" r="51437" b="55183"/>
          <a:stretch>
            <a:fillRect/>
          </a:stretch>
        </p:blipFill>
        <p:spPr>
          <a:xfrm>
            <a:off x="1" y="940280"/>
            <a:ext cx="3790604" cy="3167757"/>
          </a:xfrm>
          <a:prstGeom prst="rect">
            <a:avLst/>
          </a:prstGeom>
        </p:spPr>
      </p:pic>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t="51374" r="51062" b="5177"/>
          <a:stretch>
            <a:fillRect/>
          </a:stretch>
        </p:blipFill>
        <p:spPr>
          <a:xfrm>
            <a:off x="5587845" y="940280"/>
            <a:ext cx="3790604" cy="3144794"/>
          </a:xfrm>
          <a:prstGeom prst="rect">
            <a:avLst/>
          </a:prstGeom>
        </p:spPr>
      </p:pic>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51208" t="1386" r="1234" b="55183"/>
          <a:stretch>
            <a:fillRect/>
          </a:stretch>
        </p:blipFill>
        <p:spPr>
          <a:xfrm>
            <a:off x="2831016" y="3932798"/>
            <a:ext cx="3427893" cy="2925202"/>
          </a:xfrm>
          <a:prstGeom prst="rect">
            <a:avLst/>
          </a:prstGeom>
        </p:spPr>
      </p:pic>
      <p:pic>
        <p:nvPicPr>
          <p:cNvPr id="18" name="图片 17"/>
          <p:cNvPicPr>
            <a:picLocks noChangeAspect="1"/>
          </p:cNvPicPr>
          <p:nvPr/>
        </p:nvPicPr>
        <p:blipFill rotWithShape="1">
          <a:blip r:embed="rId3">
            <a:extLst>
              <a:ext uri="{28A0092B-C50C-407E-A947-70E740481C1C}">
                <a14:useLocalDpi xmlns:a14="http://schemas.microsoft.com/office/drawing/2010/main" val="0"/>
              </a:ext>
            </a:extLst>
          </a:blip>
          <a:srcRect l="50644" t="51374" r="1730" b="5177"/>
          <a:stretch>
            <a:fillRect/>
          </a:stretch>
        </p:blipFill>
        <p:spPr>
          <a:xfrm>
            <a:off x="8102191" y="3930342"/>
            <a:ext cx="3464440" cy="2953337"/>
          </a:xfrm>
          <a:prstGeom prst="rect">
            <a:avLst/>
          </a:prstGeom>
        </p:spPr>
      </p:pic>
      <p:sp>
        <p:nvSpPr>
          <p:cNvPr id="19" name="矩形 18"/>
          <p:cNvSpPr/>
          <p:nvPr/>
        </p:nvSpPr>
        <p:spPr>
          <a:xfrm>
            <a:off x="7760553" y="1248205"/>
            <a:ext cx="341638" cy="571512"/>
          </a:xfrm>
          <a:prstGeom prst="rect">
            <a:avLst/>
          </a:prstGeom>
          <a:noFill/>
          <a:ln w="28575">
            <a:solidFill>
              <a:srgbClr val="C00000">
                <a:alpha val="7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2191257" y="1221418"/>
            <a:ext cx="341638" cy="571512"/>
          </a:xfrm>
          <a:prstGeom prst="rect">
            <a:avLst/>
          </a:prstGeom>
          <a:noFill/>
          <a:ln w="28575">
            <a:solidFill>
              <a:srgbClr val="C00000">
                <a:alpha val="7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9826319" y="4157510"/>
            <a:ext cx="341638" cy="571512"/>
          </a:xfrm>
          <a:prstGeom prst="rect">
            <a:avLst/>
          </a:prstGeom>
          <a:noFill/>
          <a:ln w="28575">
            <a:solidFill>
              <a:srgbClr val="C00000">
                <a:alpha val="7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4474857" y="4206844"/>
            <a:ext cx="341638" cy="571512"/>
          </a:xfrm>
          <a:prstGeom prst="rect">
            <a:avLst/>
          </a:prstGeom>
          <a:noFill/>
          <a:ln w="28575">
            <a:solidFill>
              <a:srgbClr val="C00000">
                <a:alpha val="7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3749076" y="940280"/>
            <a:ext cx="2214237" cy="646331"/>
          </a:xfrm>
          <a:prstGeom prst="rect">
            <a:avLst/>
          </a:prstGeom>
          <a:noFill/>
        </p:spPr>
        <p:txBody>
          <a:bodyPr wrap="square" rtlCol="0">
            <a:spAutoFit/>
          </a:bodyPr>
          <a:lstStyle/>
          <a:p>
            <a:r>
              <a:rPr kumimoji="1" lang="zh-CN" altLang="en-US" b="1" dirty="0"/>
              <a:t>迭代次数</a:t>
            </a:r>
            <a:r>
              <a:rPr kumimoji="1" lang="zh-CN" altLang="en-US" dirty="0"/>
              <a:t>，最佳为 </a:t>
            </a:r>
            <a:r>
              <a:rPr kumimoji="1" lang="en-US" altLang="zh-CN" b="1" dirty="0">
                <a:solidFill>
                  <a:srgbClr val="0070C0"/>
                </a:solidFill>
              </a:rPr>
              <a:t>80</a:t>
            </a:r>
            <a:endParaRPr kumimoji="1" lang="zh-CN" altLang="en-US" b="1" dirty="0">
              <a:solidFill>
                <a:srgbClr val="0070C0"/>
              </a:solidFill>
            </a:endParaRPr>
          </a:p>
        </p:txBody>
      </p:sp>
      <p:sp>
        <p:nvSpPr>
          <p:cNvPr id="23" name="文本框 22"/>
          <p:cNvSpPr txBox="1"/>
          <p:nvPr/>
        </p:nvSpPr>
        <p:spPr>
          <a:xfrm>
            <a:off x="329282" y="4123268"/>
            <a:ext cx="2534295" cy="369332"/>
          </a:xfrm>
          <a:prstGeom prst="rect">
            <a:avLst/>
          </a:prstGeom>
          <a:noFill/>
        </p:spPr>
        <p:txBody>
          <a:bodyPr wrap="square" rtlCol="0">
            <a:spAutoFit/>
          </a:bodyPr>
          <a:lstStyle/>
          <a:p>
            <a:r>
              <a:rPr kumimoji="1" lang="zh-CN" altLang="en-US" b="1" dirty="0"/>
              <a:t>嵌入维度</a:t>
            </a:r>
            <a:r>
              <a:rPr kumimoji="1" lang="zh-CN" altLang="en-US" dirty="0"/>
              <a:t>，最佳为 </a:t>
            </a:r>
            <a:r>
              <a:rPr kumimoji="1" lang="en-US" altLang="zh-CN" b="1" dirty="0">
                <a:solidFill>
                  <a:srgbClr val="0070C0"/>
                </a:solidFill>
              </a:rPr>
              <a:t>90</a:t>
            </a:r>
            <a:endParaRPr kumimoji="1" lang="zh-CN" altLang="en-US" b="1" dirty="0">
              <a:solidFill>
                <a:srgbClr val="0070C0"/>
              </a:solidFill>
            </a:endParaRPr>
          </a:p>
        </p:txBody>
      </p:sp>
      <p:sp>
        <p:nvSpPr>
          <p:cNvPr id="24" name="文本框 23"/>
          <p:cNvSpPr txBox="1"/>
          <p:nvPr/>
        </p:nvSpPr>
        <p:spPr>
          <a:xfrm>
            <a:off x="9314877" y="1010892"/>
            <a:ext cx="2534295" cy="369332"/>
          </a:xfrm>
          <a:prstGeom prst="rect">
            <a:avLst/>
          </a:prstGeom>
          <a:noFill/>
        </p:spPr>
        <p:txBody>
          <a:bodyPr wrap="square" rtlCol="0">
            <a:spAutoFit/>
          </a:bodyPr>
          <a:lstStyle/>
          <a:p>
            <a:r>
              <a:rPr kumimoji="1" lang="zh-CN" altLang="en-US" b="1" dirty="0"/>
              <a:t>隐藏层数</a:t>
            </a:r>
            <a:r>
              <a:rPr kumimoji="1" lang="zh-CN" altLang="en-US" dirty="0"/>
              <a:t>，最佳为 </a:t>
            </a:r>
            <a:r>
              <a:rPr kumimoji="1" lang="en-US" altLang="zh-CN" b="1" dirty="0">
                <a:solidFill>
                  <a:srgbClr val="0070C0"/>
                </a:solidFill>
              </a:rPr>
              <a:t>4</a:t>
            </a:r>
            <a:endParaRPr kumimoji="1" lang="zh-CN" altLang="en-US" b="1" dirty="0">
              <a:solidFill>
                <a:srgbClr val="0070C0"/>
              </a:solidFill>
            </a:endParaRPr>
          </a:p>
        </p:txBody>
      </p:sp>
      <p:sp>
        <p:nvSpPr>
          <p:cNvPr id="25" name="文本框 24"/>
          <p:cNvSpPr txBox="1"/>
          <p:nvPr/>
        </p:nvSpPr>
        <p:spPr>
          <a:xfrm>
            <a:off x="6263358" y="4123268"/>
            <a:ext cx="2211646" cy="646331"/>
          </a:xfrm>
          <a:prstGeom prst="rect">
            <a:avLst/>
          </a:prstGeom>
          <a:noFill/>
        </p:spPr>
        <p:txBody>
          <a:bodyPr wrap="square" rtlCol="0">
            <a:spAutoFit/>
          </a:bodyPr>
          <a:lstStyle/>
          <a:p>
            <a:r>
              <a:rPr kumimoji="1" lang="zh-CN" altLang="en-US" b="1" dirty="0"/>
              <a:t>学习率</a:t>
            </a:r>
            <a:r>
              <a:rPr kumimoji="1" lang="zh-CN" altLang="en-US" dirty="0"/>
              <a:t>，最佳为 </a:t>
            </a:r>
            <a:r>
              <a:rPr kumimoji="1" lang="en-US" altLang="zh-CN" b="1" dirty="0">
                <a:solidFill>
                  <a:srgbClr val="0070C0"/>
                </a:solidFill>
              </a:rPr>
              <a:t>0.001</a:t>
            </a:r>
            <a:endParaRPr kumimoji="1" lang="zh-CN" altLang="en-US" b="1" dirty="0">
              <a:solidFill>
                <a:srgbClr val="0070C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857553" y="3810415"/>
            <a:ext cx="6096489" cy="404148"/>
          </a:xfrm>
        </p:spPr>
        <p:txBody>
          <a:bodyPr lIns="90000">
            <a:noAutofit/>
          </a:bodyPr>
          <a:lstStyle/>
          <a:p>
            <a:r>
              <a:rPr lang="en-US" altLang="zh-CN" dirty="0">
                <a:solidFill>
                  <a:schemeClr val="bg1">
                    <a:lumMod val="50000"/>
                  </a:schemeClr>
                </a:solidFill>
              </a:rPr>
              <a:t>SYSTEM DESIGN &amp; IMPLEMENTATION</a:t>
            </a:r>
          </a:p>
          <a:p>
            <a:endParaRPr lang="en-US" altLang="zh-CN" sz="2000" dirty="0">
              <a:solidFill>
                <a:schemeClr val="bg1">
                  <a:lumMod val="50000"/>
                </a:schemeClr>
              </a:solidFill>
            </a:endParaRPr>
          </a:p>
        </p:txBody>
      </p:sp>
      <p:sp>
        <p:nvSpPr>
          <p:cNvPr id="3" name="内容占位符 2"/>
          <p:cNvSpPr>
            <a:spLocks noGrp="1"/>
          </p:cNvSpPr>
          <p:nvPr>
            <p:ph sz="quarter" idx="11"/>
          </p:nvPr>
        </p:nvSpPr>
        <p:spPr>
          <a:xfrm>
            <a:off x="4857553" y="2911408"/>
            <a:ext cx="7334447" cy="698681"/>
          </a:xfrm>
        </p:spPr>
        <p:txBody>
          <a:bodyPr>
            <a:normAutofit/>
          </a:bodyPr>
          <a:lstStyle/>
          <a:p>
            <a:r>
              <a:rPr lang="zh-CN" altLang="en-US" dirty="0"/>
              <a:t>系统设计与实现</a:t>
            </a:r>
          </a:p>
        </p:txBody>
      </p:sp>
      <p:sp>
        <p:nvSpPr>
          <p:cNvPr id="4" name="内容占位符 3"/>
          <p:cNvSpPr>
            <a:spLocks noGrp="1"/>
          </p:cNvSpPr>
          <p:nvPr>
            <p:ph sz="quarter" idx="12"/>
          </p:nvPr>
        </p:nvSpPr>
        <p:spPr/>
        <p:txBody>
          <a:bodyPr/>
          <a:lstStyle/>
          <a:p>
            <a:r>
              <a:rPr lang="en-US" altLang="zh-CN" dirty="0"/>
              <a:t>04</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857553" y="3810415"/>
            <a:ext cx="6096489" cy="404148"/>
          </a:xfrm>
        </p:spPr>
        <p:txBody>
          <a:bodyPr lIns="90000">
            <a:noAutofit/>
          </a:bodyPr>
          <a:lstStyle/>
          <a:p>
            <a:r>
              <a:rPr lang="en-US" altLang="zh-CN" sz="2000" dirty="0">
                <a:solidFill>
                  <a:schemeClr val="bg1">
                    <a:lumMod val="50000"/>
                  </a:schemeClr>
                </a:solidFill>
              </a:rPr>
              <a:t>RESEARCH BACKGROUND &amp; SIGNIFICANCE</a:t>
            </a:r>
          </a:p>
        </p:txBody>
      </p:sp>
      <p:sp>
        <p:nvSpPr>
          <p:cNvPr id="3" name="内容占位符 2"/>
          <p:cNvSpPr>
            <a:spLocks noGrp="1"/>
          </p:cNvSpPr>
          <p:nvPr>
            <p:ph sz="quarter" idx="11"/>
          </p:nvPr>
        </p:nvSpPr>
        <p:spPr>
          <a:xfrm>
            <a:off x="4857553" y="2911408"/>
            <a:ext cx="4123757" cy="698681"/>
          </a:xfrm>
        </p:spPr>
        <p:txBody>
          <a:bodyPr>
            <a:normAutofit/>
          </a:bodyPr>
          <a:lstStyle/>
          <a:p>
            <a:r>
              <a:rPr lang="zh-CN" altLang="en-US" dirty="0"/>
              <a:t>研究背景与意义</a:t>
            </a:r>
          </a:p>
        </p:txBody>
      </p:sp>
      <p:sp>
        <p:nvSpPr>
          <p:cNvPr id="4" name="内容占位符 3"/>
          <p:cNvSpPr>
            <a:spLocks noGrp="1"/>
          </p:cNvSpPr>
          <p:nvPr>
            <p:ph sz="quarter" idx="12"/>
          </p:nvPr>
        </p:nvSpPr>
        <p:spPr/>
        <p:txBody>
          <a:bodyPr/>
          <a:lstStyle/>
          <a:p>
            <a:r>
              <a:rPr lang="en-US" altLang="zh-CN" dirty="0"/>
              <a:t>01</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a:t>
            </a:r>
            <a:r>
              <a:rPr lang="zh-CN" altLang="en-US" dirty="0"/>
              <a:t> 系统架构</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012" y="1199640"/>
            <a:ext cx="10165976" cy="4851943"/>
          </a:xfrm>
          <a:prstGeom prst="rect">
            <a:avLst/>
          </a:prstGeom>
        </p:spPr>
      </p:pic>
      <p:sp>
        <p:nvSpPr>
          <p:cNvPr id="8" name="文本框 7"/>
          <p:cNvSpPr txBox="1"/>
          <p:nvPr/>
        </p:nvSpPr>
        <p:spPr>
          <a:xfrm>
            <a:off x="4232285" y="6098167"/>
            <a:ext cx="3727429" cy="369332"/>
          </a:xfrm>
          <a:prstGeom prst="rect">
            <a:avLst/>
          </a:prstGeom>
          <a:solidFill>
            <a:srgbClr val="4D7C2B"/>
          </a:solidFill>
        </p:spPr>
        <p:txBody>
          <a:bodyPr wrap="square" rtlCol="0">
            <a:spAutoFit/>
          </a:bodyPr>
          <a:lstStyle/>
          <a:p>
            <a:pPr algn="ctr"/>
            <a:r>
              <a:rPr kumimoji="1" lang="zh-CN" altLang="en-US" dirty="0">
                <a:solidFill>
                  <a:schemeClr val="bg1"/>
                </a:solidFill>
              </a:rPr>
              <a:t>智能合约漏洞检测系统架构</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a:t>
            </a:r>
            <a:r>
              <a:rPr lang="zh-CN" altLang="en-US" dirty="0"/>
              <a:t> 漏洞检测系统</a:t>
            </a:r>
          </a:p>
        </p:txBody>
      </p:sp>
      <p:sp>
        <p:nvSpPr>
          <p:cNvPr id="8" name="文本框 7"/>
          <p:cNvSpPr txBox="1"/>
          <p:nvPr/>
        </p:nvSpPr>
        <p:spPr>
          <a:xfrm>
            <a:off x="7191263" y="5875785"/>
            <a:ext cx="3727429" cy="369332"/>
          </a:xfrm>
          <a:prstGeom prst="rect">
            <a:avLst/>
          </a:prstGeom>
          <a:solidFill>
            <a:srgbClr val="4D7C2B"/>
          </a:solidFill>
        </p:spPr>
        <p:txBody>
          <a:bodyPr wrap="square" rtlCol="0">
            <a:spAutoFit/>
          </a:bodyPr>
          <a:lstStyle/>
          <a:p>
            <a:pPr algn="ctr"/>
            <a:r>
              <a:rPr kumimoji="1" lang="zh-CN" altLang="en-US" dirty="0">
                <a:solidFill>
                  <a:schemeClr val="bg1"/>
                </a:solidFill>
              </a:rPr>
              <a:t>检测系统 </a:t>
            </a:r>
            <a:r>
              <a:rPr kumimoji="1" lang="en-US" altLang="zh-CN" dirty="0">
                <a:solidFill>
                  <a:schemeClr val="bg1"/>
                </a:solidFill>
              </a:rPr>
              <a:t>UI</a:t>
            </a:r>
            <a:r>
              <a:rPr kumimoji="1" lang="zh-CN" altLang="en-US" dirty="0">
                <a:solidFill>
                  <a:schemeClr val="bg1"/>
                </a:solidFill>
              </a:rPr>
              <a:t> 界面</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0357" y="1155489"/>
            <a:ext cx="5969243" cy="4582638"/>
          </a:xfrm>
          <a:prstGeom prst="rect">
            <a:avLst/>
          </a:prstGeom>
          <a:ln>
            <a:solidFill>
              <a:schemeClr val="tx1"/>
            </a:solidFill>
          </a:ln>
        </p:spPr>
      </p:pic>
      <p:sp>
        <p:nvSpPr>
          <p:cNvPr id="9" name="内容占位符 2"/>
          <p:cNvSpPr txBox="1"/>
          <p:nvPr/>
        </p:nvSpPr>
        <p:spPr>
          <a:xfrm>
            <a:off x="152399" y="1006801"/>
            <a:ext cx="5783451" cy="4868984"/>
          </a:xfrm>
          <a:prstGeom prst="rect">
            <a:avLst/>
          </a:prstGeom>
        </p:spPr>
        <p:txBody>
          <a:bodyPr vert="horz" lIns="91440" tIns="45720" rIns="91440" bIns="45720" rtlCol="0">
            <a:noAutofit/>
          </a:bodyPr>
          <a:lstStyle>
            <a:lvl1pPr marL="0" indent="179705" algn="l" defTabSz="914400" rtl="0" eaLnBrk="1" latinLnBrk="0" hangingPunct="1">
              <a:lnSpc>
                <a:spcPct val="100000"/>
              </a:lnSpc>
              <a:spcBef>
                <a:spcPts val="1000"/>
              </a:spcBef>
              <a:buFont typeface="Arial" panose="020B0604020202020204" pitchFamily="34" charset="0"/>
              <a:buChar char="•"/>
              <a:defRPr lang="zh-CN" altLang="en-US" sz="2400" b="1" kern="1200" baseline="0" dirty="0" smtClean="0">
                <a:solidFill>
                  <a:srgbClr val="0070C0"/>
                </a:solidFill>
                <a:latin typeface="Arial" panose="020B0604020202020204" pitchFamily="34" charset="0"/>
                <a:ea typeface="思源黑体 CN" panose="020B0500000000000000" pitchFamily="34" charset="-122"/>
                <a:cs typeface="Times New Roman" panose="02020603050405020304" pitchFamily="18" charset="0"/>
              </a:defRPr>
            </a:lvl1pPr>
            <a:lvl2pPr marL="539750" indent="-179705" algn="l" defTabSz="914400" rtl="0" eaLnBrk="1" latinLnBrk="0" hangingPunct="1">
              <a:lnSpc>
                <a:spcPct val="120000"/>
              </a:lnSpc>
              <a:spcBef>
                <a:spcPts val="900"/>
              </a:spcBef>
              <a:buFont typeface="Arial" panose="020B0604020202020204" pitchFamily="34" charset="0"/>
              <a:buChar char="•"/>
              <a:defRPr sz="2000" kern="1200" baseline="0">
                <a:solidFill>
                  <a:schemeClr val="tx1"/>
                </a:solidFill>
                <a:latin typeface="Arial" panose="020B0604020202020204" pitchFamily="34" charset="0"/>
                <a:ea typeface="思源黑体 CN" panose="020B0500000000000000" pitchFamily="34" charset="-122"/>
                <a:cs typeface="+mn-cs"/>
              </a:defRPr>
            </a:lvl2pPr>
            <a:lvl3pPr marL="1080135" indent="-179705" algn="l" defTabSz="914400" rtl="0" eaLnBrk="1" latinLnBrk="0" hangingPunct="1">
              <a:lnSpc>
                <a:spcPct val="120000"/>
              </a:lnSpc>
              <a:spcBef>
                <a:spcPts val="500"/>
              </a:spcBef>
              <a:buFont typeface="Arial" panose="020B0604020202020204" pitchFamily="34" charset="0"/>
              <a:buChar char="•"/>
              <a:defRPr sz="2000" kern="1200" baseline="0">
                <a:solidFill>
                  <a:schemeClr val="tx1"/>
                </a:solidFill>
                <a:latin typeface="Arial" panose="020B0604020202020204" pitchFamily="34" charset="0"/>
                <a:ea typeface="思源黑体 CN" panose="020B0500000000000000" pitchFamily="34" charset="-122"/>
                <a:cs typeface="+mn-cs"/>
              </a:defRPr>
            </a:lvl3pPr>
            <a:lvl4pPr marL="1440180" indent="-179705" algn="l" defTabSz="914400" rtl="0" eaLnBrk="1" latinLnBrk="0" hangingPunct="1">
              <a:lnSpc>
                <a:spcPct val="120000"/>
              </a:lnSpc>
              <a:spcBef>
                <a:spcPts val="500"/>
              </a:spcBef>
              <a:buFont typeface="Arial" panose="020B0604020202020204" pitchFamily="34" charset="0"/>
              <a:buChar char="•"/>
              <a:defRPr lang="zh-CN" altLang="en-US" sz="2000" kern="1200" baseline="0" dirty="0" smtClean="0">
                <a:solidFill>
                  <a:schemeClr val="tx1"/>
                </a:solidFill>
                <a:latin typeface="Arial" panose="020B0604020202020204" pitchFamily="34" charset="0"/>
                <a:ea typeface="思源黑体 CN" panose="020B0500000000000000" pitchFamily="34" charset="-122"/>
                <a:cs typeface="+mn-cs"/>
              </a:defRPr>
            </a:lvl4pPr>
            <a:lvl5pPr marL="2057400" indent="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思源黑体 CN" panose="020B0500000000000000" pitchFamily="34" charset="-122"/>
                <a:ea typeface="思源黑体 CN"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系统前端界面</a:t>
            </a:r>
            <a:endParaRPr kumimoji="1" lang="en-US" altLang="zh-CN" dirty="0"/>
          </a:p>
          <a:p>
            <a:pPr lvl="1"/>
            <a:r>
              <a:rPr kumimoji="1" lang="zh-CN" altLang="en-US" dirty="0"/>
              <a:t>三种不同输入智能合约的方式。</a:t>
            </a:r>
            <a:endParaRPr kumimoji="1" lang="en-US" altLang="zh-CN" dirty="0"/>
          </a:p>
          <a:p>
            <a:pPr lvl="1"/>
            <a:r>
              <a:rPr kumimoji="1" lang="zh-CN" altLang="en-US" dirty="0"/>
              <a:t>选取检测的漏洞类型。</a:t>
            </a:r>
            <a:endParaRPr kumimoji="1" lang="en-US" altLang="zh-CN" dirty="0"/>
          </a:p>
          <a:p>
            <a:pPr lvl="1"/>
            <a:r>
              <a:rPr kumimoji="1" lang="zh-CN" altLang="en-US" dirty="0"/>
              <a:t>展示漏洞检测结果。</a:t>
            </a:r>
            <a:endParaRPr kumimoji="1" lang="en-US" altLang="zh-CN" dirty="0"/>
          </a:p>
          <a:p>
            <a:r>
              <a:rPr kumimoji="1" lang="zh-CN" altLang="en-US" dirty="0"/>
              <a:t>数据集</a:t>
            </a:r>
            <a:endParaRPr kumimoji="1" lang="en-US" altLang="zh-CN" dirty="0"/>
          </a:p>
          <a:p>
            <a:pPr lvl="1"/>
            <a:r>
              <a:rPr lang="zh-CN" altLang="en-US" dirty="0"/>
              <a:t>收集了 </a:t>
            </a:r>
            <a:r>
              <a:rPr lang="en-US" altLang="zh-CN" dirty="0"/>
              <a:t>5907 </a:t>
            </a:r>
            <a:r>
              <a:rPr lang="zh-CN" altLang="en-US" dirty="0"/>
              <a:t>个包含源代码、未被标签过的真实智能合约。</a:t>
            </a:r>
            <a:endParaRPr lang="en-US" altLang="zh-CN" dirty="0"/>
          </a:p>
          <a:p>
            <a:r>
              <a:rPr kumimoji="1" lang="zh-CN" altLang="en-US" dirty="0"/>
              <a:t>评估方法</a:t>
            </a:r>
            <a:endParaRPr kumimoji="1" lang="en-US" altLang="zh-CN" dirty="0"/>
          </a:p>
          <a:p>
            <a:pPr lvl="1"/>
            <a:r>
              <a:rPr lang="zh-CN" altLang="en-US" dirty="0"/>
              <a:t>评估漏洞检测系统在真实合约环境下针对重入漏洞、时间戳漏洞、区块信息依赖和</a:t>
            </a:r>
            <a:r>
              <a:rPr lang="en-US" altLang="zh-CN" dirty="0"/>
              <a:t>Tx.Origin</a:t>
            </a:r>
            <a:r>
              <a:rPr lang="zh-CN" altLang="en-US" dirty="0"/>
              <a:t>的检测</a:t>
            </a:r>
            <a:r>
              <a:rPr lang="zh-CN" altLang="en-US" b="1" dirty="0"/>
              <a:t>精确率</a:t>
            </a:r>
            <a:r>
              <a:rPr lang="zh-CN" altLang="en-US" dirty="0"/>
              <a:t>。</a:t>
            </a:r>
            <a:endParaRPr kumimoji="1" lang="en-GB" altLang="zh-CN" dirty="0"/>
          </a:p>
          <a:p>
            <a:pPr lvl="1"/>
            <a:endParaRPr lang="en-US" altLang="zh-CN" dirty="0"/>
          </a:p>
          <a:p>
            <a:pPr lvl="1"/>
            <a:endParaRPr kumimoji="1" lang="en-US" altLang="zh-CN" dirty="0"/>
          </a:p>
          <a:p>
            <a:pPr lvl="1"/>
            <a:endParaRPr kumimoji="1" lang="en-US" altLang="zh-CN" dirty="0"/>
          </a:p>
          <a:p>
            <a:pPr indent="0">
              <a:buNone/>
            </a:pPr>
            <a:endParaRPr kumimoji="1" lang="en-GB" altLang="zh-CN" dirty="0"/>
          </a:p>
          <a:p>
            <a:endParaRPr kumimoji="1" lang="en-GB"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a:t>
            </a:r>
            <a:r>
              <a:rPr lang="zh-CN" altLang="en-US" dirty="0"/>
              <a:t> 面向真实世界合约实验</a:t>
            </a:r>
          </a:p>
        </p:txBody>
      </p:sp>
      <p:sp>
        <p:nvSpPr>
          <p:cNvPr id="8" name="文本框 7"/>
          <p:cNvSpPr txBox="1"/>
          <p:nvPr/>
        </p:nvSpPr>
        <p:spPr>
          <a:xfrm>
            <a:off x="1150079" y="5764877"/>
            <a:ext cx="3727429" cy="369332"/>
          </a:xfrm>
          <a:prstGeom prst="rect">
            <a:avLst/>
          </a:prstGeom>
          <a:solidFill>
            <a:srgbClr val="4D7C2B"/>
          </a:solidFill>
        </p:spPr>
        <p:txBody>
          <a:bodyPr wrap="square" rtlCol="0">
            <a:spAutoFit/>
          </a:bodyPr>
          <a:lstStyle/>
          <a:p>
            <a:pPr algn="ctr"/>
            <a:r>
              <a:rPr kumimoji="1" lang="zh-CN" altLang="en-US" dirty="0">
                <a:solidFill>
                  <a:schemeClr val="bg1"/>
                </a:solidFill>
              </a:rPr>
              <a:t>面向源代码检测方法漏洞检测</a:t>
            </a:r>
          </a:p>
        </p:txBody>
      </p:sp>
      <p:sp>
        <p:nvSpPr>
          <p:cNvPr id="4" name="内容占位符 2"/>
          <p:cNvSpPr txBox="1"/>
          <p:nvPr/>
        </p:nvSpPr>
        <p:spPr>
          <a:xfrm>
            <a:off x="152399" y="1001259"/>
            <a:ext cx="11003534" cy="1305523"/>
          </a:xfrm>
          <a:prstGeom prst="rect">
            <a:avLst/>
          </a:prstGeom>
        </p:spPr>
        <p:txBody>
          <a:bodyPr vert="horz" lIns="91440" tIns="45720" rIns="91440" bIns="45720" rtlCol="0">
            <a:noAutofit/>
          </a:bodyPr>
          <a:lstStyle>
            <a:lvl1pPr marL="0" indent="179705" algn="l" defTabSz="914400" rtl="0" eaLnBrk="1" latinLnBrk="0" hangingPunct="1">
              <a:lnSpc>
                <a:spcPct val="100000"/>
              </a:lnSpc>
              <a:spcBef>
                <a:spcPts val="1000"/>
              </a:spcBef>
              <a:buFont typeface="Arial" panose="020B0604020202020204" pitchFamily="34" charset="0"/>
              <a:buChar char="•"/>
              <a:defRPr lang="zh-CN" altLang="en-US" sz="2400" b="1" kern="1200" baseline="0" dirty="0" smtClean="0">
                <a:solidFill>
                  <a:srgbClr val="0070C0"/>
                </a:solidFill>
                <a:latin typeface="Arial" panose="020B0604020202020204" pitchFamily="34" charset="0"/>
                <a:ea typeface="思源黑体 CN" panose="020B0500000000000000" pitchFamily="34" charset="-122"/>
                <a:cs typeface="Times New Roman" panose="02020603050405020304" pitchFamily="18" charset="0"/>
              </a:defRPr>
            </a:lvl1pPr>
            <a:lvl2pPr marL="539750" indent="-179705" algn="l" defTabSz="914400" rtl="0" eaLnBrk="1" latinLnBrk="0" hangingPunct="1">
              <a:lnSpc>
                <a:spcPct val="120000"/>
              </a:lnSpc>
              <a:spcBef>
                <a:spcPts val="900"/>
              </a:spcBef>
              <a:buFont typeface="Arial" panose="020B0604020202020204" pitchFamily="34" charset="0"/>
              <a:buChar char="•"/>
              <a:defRPr sz="2000" kern="1200" baseline="0">
                <a:solidFill>
                  <a:schemeClr val="tx1"/>
                </a:solidFill>
                <a:latin typeface="Arial" panose="020B0604020202020204" pitchFamily="34" charset="0"/>
                <a:ea typeface="思源黑体 CN" panose="020B0500000000000000" pitchFamily="34" charset="-122"/>
                <a:cs typeface="+mn-cs"/>
              </a:defRPr>
            </a:lvl2pPr>
            <a:lvl3pPr marL="1080135" indent="-179705" algn="l" defTabSz="914400" rtl="0" eaLnBrk="1" latinLnBrk="0" hangingPunct="1">
              <a:lnSpc>
                <a:spcPct val="120000"/>
              </a:lnSpc>
              <a:spcBef>
                <a:spcPts val="500"/>
              </a:spcBef>
              <a:buFont typeface="Arial" panose="020B0604020202020204" pitchFamily="34" charset="0"/>
              <a:buChar char="•"/>
              <a:defRPr sz="2000" kern="1200" baseline="0">
                <a:solidFill>
                  <a:schemeClr val="tx1"/>
                </a:solidFill>
                <a:latin typeface="Arial" panose="020B0604020202020204" pitchFamily="34" charset="0"/>
                <a:ea typeface="思源黑体 CN" panose="020B0500000000000000" pitchFamily="34" charset="-122"/>
                <a:cs typeface="+mn-cs"/>
              </a:defRPr>
            </a:lvl3pPr>
            <a:lvl4pPr marL="1440180" indent="-179705" algn="l" defTabSz="914400" rtl="0" eaLnBrk="1" latinLnBrk="0" hangingPunct="1">
              <a:lnSpc>
                <a:spcPct val="120000"/>
              </a:lnSpc>
              <a:spcBef>
                <a:spcPts val="500"/>
              </a:spcBef>
              <a:buFont typeface="Arial" panose="020B0604020202020204" pitchFamily="34" charset="0"/>
              <a:buChar char="•"/>
              <a:defRPr lang="zh-CN" altLang="en-US" sz="2000" kern="1200" baseline="0" dirty="0" smtClean="0">
                <a:solidFill>
                  <a:schemeClr val="tx1"/>
                </a:solidFill>
                <a:latin typeface="Arial" panose="020B0604020202020204" pitchFamily="34" charset="0"/>
                <a:ea typeface="思源黑体 CN" panose="020B0500000000000000" pitchFamily="34" charset="-122"/>
                <a:cs typeface="+mn-cs"/>
              </a:defRPr>
            </a:lvl4pPr>
            <a:lvl5pPr marL="2057400" indent="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思源黑体 CN" panose="020B0500000000000000" pitchFamily="34" charset="-122"/>
                <a:ea typeface="思源黑体 CN"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GB" dirty="0"/>
          </a:p>
        </p:txBody>
      </p:sp>
      <p:sp>
        <p:nvSpPr>
          <p:cNvPr id="9" name="内容占位符 2"/>
          <p:cNvSpPr txBox="1"/>
          <p:nvPr/>
        </p:nvSpPr>
        <p:spPr>
          <a:xfrm>
            <a:off x="152399" y="1001259"/>
            <a:ext cx="11003534" cy="4731326"/>
          </a:xfrm>
          <a:prstGeom prst="rect">
            <a:avLst/>
          </a:prstGeom>
        </p:spPr>
        <p:txBody>
          <a:bodyPr vert="horz" lIns="91440" tIns="45720" rIns="91440" bIns="45720" rtlCol="0">
            <a:noAutofit/>
          </a:bodyPr>
          <a:lstStyle>
            <a:lvl1pPr marL="0" indent="179705" algn="l" defTabSz="914400" rtl="0" eaLnBrk="1" latinLnBrk="0" hangingPunct="1">
              <a:lnSpc>
                <a:spcPct val="100000"/>
              </a:lnSpc>
              <a:spcBef>
                <a:spcPts val="1000"/>
              </a:spcBef>
              <a:buFont typeface="Arial" panose="020B0604020202020204" pitchFamily="34" charset="0"/>
              <a:buChar char="•"/>
              <a:defRPr lang="zh-CN" altLang="en-US" sz="2400" b="1" kern="1200" baseline="0" dirty="0" smtClean="0">
                <a:solidFill>
                  <a:srgbClr val="0070C0"/>
                </a:solidFill>
                <a:latin typeface="Arial" panose="020B0604020202020204" pitchFamily="34" charset="0"/>
                <a:ea typeface="思源黑体 CN" panose="020B0500000000000000" pitchFamily="34" charset="-122"/>
                <a:cs typeface="Times New Roman" panose="02020603050405020304" pitchFamily="18" charset="0"/>
              </a:defRPr>
            </a:lvl1pPr>
            <a:lvl2pPr marL="539750" indent="-179705" algn="l" defTabSz="914400" rtl="0" eaLnBrk="1" latinLnBrk="0" hangingPunct="1">
              <a:lnSpc>
                <a:spcPct val="120000"/>
              </a:lnSpc>
              <a:spcBef>
                <a:spcPts val="900"/>
              </a:spcBef>
              <a:buFont typeface="Arial" panose="020B0604020202020204" pitchFamily="34" charset="0"/>
              <a:buChar char="•"/>
              <a:defRPr sz="2000" kern="1200" baseline="0">
                <a:solidFill>
                  <a:schemeClr val="tx1"/>
                </a:solidFill>
                <a:latin typeface="Arial" panose="020B0604020202020204" pitchFamily="34" charset="0"/>
                <a:ea typeface="思源黑体 CN" panose="020B0500000000000000" pitchFamily="34" charset="-122"/>
                <a:cs typeface="+mn-cs"/>
              </a:defRPr>
            </a:lvl2pPr>
            <a:lvl3pPr marL="1080135" indent="-179705" algn="l" defTabSz="914400" rtl="0" eaLnBrk="1" latinLnBrk="0" hangingPunct="1">
              <a:lnSpc>
                <a:spcPct val="120000"/>
              </a:lnSpc>
              <a:spcBef>
                <a:spcPts val="500"/>
              </a:spcBef>
              <a:buFont typeface="Arial" panose="020B0604020202020204" pitchFamily="34" charset="0"/>
              <a:buChar char="•"/>
              <a:defRPr sz="2000" kern="1200" baseline="0">
                <a:solidFill>
                  <a:schemeClr val="tx1"/>
                </a:solidFill>
                <a:latin typeface="Arial" panose="020B0604020202020204" pitchFamily="34" charset="0"/>
                <a:ea typeface="思源黑体 CN" panose="020B0500000000000000" pitchFamily="34" charset="-122"/>
                <a:cs typeface="+mn-cs"/>
              </a:defRPr>
            </a:lvl3pPr>
            <a:lvl4pPr marL="1440180" indent="-179705" algn="l" defTabSz="914400" rtl="0" eaLnBrk="1" latinLnBrk="0" hangingPunct="1">
              <a:lnSpc>
                <a:spcPct val="120000"/>
              </a:lnSpc>
              <a:spcBef>
                <a:spcPts val="500"/>
              </a:spcBef>
              <a:buFont typeface="Arial" panose="020B0604020202020204" pitchFamily="34" charset="0"/>
              <a:buChar char="•"/>
              <a:defRPr lang="zh-CN" altLang="en-US" sz="2000" kern="1200" baseline="0" dirty="0" smtClean="0">
                <a:solidFill>
                  <a:schemeClr val="tx1"/>
                </a:solidFill>
                <a:latin typeface="Arial" panose="020B0604020202020204" pitchFamily="34" charset="0"/>
                <a:ea typeface="思源黑体 CN" panose="020B0500000000000000" pitchFamily="34" charset="-122"/>
                <a:cs typeface="+mn-cs"/>
              </a:defRPr>
            </a:lvl4pPr>
            <a:lvl5pPr marL="2057400" indent="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思源黑体 CN" panose="020B0500000000000000" pitchFamily="34" charset="-122"/>
                <a:ea typeface="思源黑体 CN"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两种方法对真实合约进行漏洞检测</a:t>
            </a:r>
            <a:endParaRPr kumimoji="1" lang="en-US" altLang="zh-CN" dirty="0"/>
          </a:p>
          <a:p>
            <a:pPr lvl="1"/>
            <a:r>
              <a:rPr kumimoji="1" lang="zh-CN" altLang="en-US" dirty="0"/>
              <a:t>检测工具对真实合约进行漏洞检测，然后人工分析检测结果，计算出漏洞检测的</a:t>
            </a:r>
            <a:r>
              <a:rPr kumimoji="1" lang="zh-CN" altLang="en-US" b="1" dirty="0">
                <a:solidFill>
                  <a:srgbClr val="0070C0"/>
                </a:solidFill>
              </a:rPr>
              <a:t>精确率</a:t>
            </a:r>
            <a:r>
              <a:rPr kumimoji="1" lang="zh-CN" altLang="en-US" dirty="0"/>
              <a:t>。</a:t>
            </a:r>
            <a:endParaRPr kumimoji="1" lang="en-US" altLang="zh-CN" dirty="0"/>
          </a:p>
          <a:p>
            <a:pPr lvl="1"/>
            <a:endParaRPr kumimoji="1" lang="en-GB" altLang="zh-CN" dirty="0"/>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95105"/>
            <a:ext cx="5875816" cy="3395655"/>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86" y="2198875"/>
            <a:ext cx="5875816" cy="3359972"/>
          </a:xfrm>
          <a:prstGeom prst="rect">
            <a:avLst/>
          </a:prstGeom>
        </p:spPr>
      </p:pic>
      <p:sp>
        <p:nvSpPr>
          <p:cNvPr id="13" name="文本框 12"/>
          <p:cNvSpPr txBox="1"/>
          <p:nvPr/>
        </p:nvSpPr>
        <p:spPr>
          <a:xfrm>
            <a:off x="7428504" y="5856741"/>
            <a:ext cx="3727429" cy="369332"/>
          </a:xfrm>
          <a:prstGeom prst="rect">
            <a:avLst/>
          </a:prstGeom>
          <a:solidFill>
            <a:srgbClr val="4D7C2B"/>
          </a:solidFill>
        </p:spPr>
        <p:txBody>
          <a:bodyPr wrap="square" rtlCol="0">
            <a:spAutoFit/>
          </a:bodyPr>
          <a:lstStyle/>
          <a:p>
            <a:pPr algn="ctr"/>
            <a:r>
              <a:rPr kumimoji="1" lang="zh-CN" altLang="en-US" dirty="0">
                <a:solidFill>
                  <a:schemeClr val="bg1"/>
                </a:solidFill>
              </a:rPr>
              <a:t>面向字节码检测方法漏洞检测</a:t>
            </a:r>
          </a:p>
        </p:txBody>
      </p:sp>
      <p:sp>
        <p:nvSpPr>
          <p:cNvPr id="6" name="矩形 5"/>
          <p:cNvSpPr/>
          <p:nvPr/>
        </p:nvSpPr>
        <p:spPr>
          <a:xfrm>
            <a:off x="827350" y="1997757"/>
            <a:ext cx="966931" cy="369332"/>
          </a:xfrm>
          <a:prstGeom prst="rect">
            <a:avLst/>
          </a:prstGeom>
        </p:spPr>
        <p:txBody>
          <a:bodyPr wrap="none">
            <a:spAutoFit/>
          </a:bodyPr>
          <a:lstStyle/>
          <a:p>
            <a:r>
              <a:rPr kumimoji="1" lang="en-US" altLang="zh-CN" dirty="0"/>
              <a:t>72.41%</a:t>
            </a:r>
            <a:endParaRPr lang="zh-CN" altLang="en-US" dirty="0"/>
          </a:p>
        </p:txBody>
      </p:sp>
      <p:sp>
        <p:nvSpPr>
          <p:cNvPr id="15" name="矩形 14"/>
          <p:cNvSpPr/>
          <p:nvPr/>
        </p:nvSpPr>
        <p:spPr>
          <a:xfrm>
            <a:off x="2175197" y="3105229"/>
            <a:ext cx="966931" cy="369332"/>
          </a:xfrm>
          <a:prstGeom prst="rect">
            <a:avLst/>
          </a:prstGeom>
        </p:spPr>
        <p:txBody>
          <a:bodyPr wrap="none">
            <a:spAutoFit/>
          </a:bodyPr>
          <a:lstStyle/>
          <a:p>
            <a:r>
              <a:rPr kumimoji="1" lang="en-US" altLang="zh-CN" dirty="0"/>
              <a:t>77.78%</a:t>
            </a:r>
            <a:endParaRPr lang="zh-CN" altLang="en-US" dirty="0"/>
          </a:p>
        </p:txBody>
      </p:sp>
      <p:sp>
        <p:nvSpPr>
          <p:cNvPr id="16" name="矩形 15"/>
          <p:cNvSpPr/>
          <p:nvPr/>
        </p:nvSpPr>
        <p:spPr>
          <a:xfrm>
            <a:off x="3487900" y="3968507"/>
            <a:ext cx="966931" cy="369332"/>
          </a:xfrm>
          <a:prstGeom prst="rect">
            <a:avLst/>
          </a:prstGeom>
        </p:spPr>
        <p:txBody>
          <a:bodyPr wrap="none">
            <a:spAutoFit/>
          </a:bodyPr>
          <a:lstStyle/>
          <a:p>
            <a:r>
              <a:rPr kumimoji="1" lang="en-US" altLang="zh-CN" dirty="0"/>
              <a:t>77.78%</a:t>
            </a:r>
            <a:endParaRPr lang="zh-CN" altLang="en-US" dirty="0"/>
          </a:p>
        </p:txBody>
      </p:sp>
      <p:sp>
        <p:nvSpPr>
          <p:cNvPr id="17" name="矩形 16"/>
          <p:cNvSpPr/>
          <p:nvPr/>
        </p:nvSpPr>
        <p:spPr>
          <a:xfrm>
            <a:off x="4877508" y="3496323"/>
            <a:ext cx="966931" cy="369332"/>
          </a:xfrm>
          <a:prstGeom prst="rect">
            <a:avLst/>
          </a:prstGeom>
        </p:spPr>
        <p:txBody>
          <a:bodyPr wrap="none">
            <a:spAutoFit/>
          </a:bodyPr>
          <a:lstStyle/>
          <a:p>
            <a:r>
              <a:rPr kumimoji="1" lang="en-US" altLang="zh-CN" dirty="0"/>
              <a:t>85.71%</a:t>
            </a:r>
            <a:endParaRPr lang="zh-CN" altLang="en-US" dirty="0"/>
          </a:p>
        </p:txBody>
      </p:sp>
      <p:sp>
        <p:nvSpPr>
          <p:cNvPr id="18" name="矩形 17"/>
          <p:cNvSpPr/>
          <p:nvPr/>
        </p:nvSpPr>
        <p:spPr>
          <a:xfrm>
            <a:off x="10848001" y="3866927"/>
            <a:ext cx="966931" cy="369332"/>
          </a:xfrm>
          <a:prstGeom prst="rect">
            <a:avLst/>
          </a:prstGeom>
        </p:spPr>
        <p:txBody>
          <a:bodyPr wrap="none">
            <a:spAutoFit/>
          </a:bodyPr>
          <a:lstStyle/>
          <a:p>
            <a:r>
              <a:rPr kumimoji="1" lang="en-US" altLang="zh-CN" dirty="0"/>
              <a:t>81.81%</a:t>
            </a:r>
            <a:endParaRPr lang="zh-CN" altLang="en-US" dirty="0"/>
          </a:p>
        </p:txBody>
      </p:sp>
      <p:sp>
        <p:nvSpPr>
          <p:cNvPr id="19" name="矩形 18"/>
          <p:cNvSpPr/>
          <p:nvPr/>
        </p:nvSpPr>
        <p:spPr>
          <a:xfrm>
            <a:off x="9498663" y="4281971"/>
            <a:ext cx="1031051" cy="369332"/>
          </a:xfrm>
          <a:prstGeom prst="rect">
            <a:avLst/>
          </a:prstGeom>
        </p:spPr>
        <p:txBody>
          <a:bodyPr wrap="none">
            <a:spAutoFit/>
          </a:bodyPr>
          <a:lstStyle/>
          <a:p>
            <a:r>
              <a:rPr kumimoji="1" lang="en-US" altLang="zh-CN" dirty="0"/>
              <a:t>85.71% </a:t>
            </a:r>
            <a:endParaRPr lang="zh-CN" altLang="en-US" dirty="0"/>
          </a:p>
        </p:txBody>
      </p:sp>
      <p:sp>
        <p:nvSpPr>
          <p:cNvPr id="20" name="矩形 19"/>
          <p:cNvSpPr/>
          <p:nvPr/>
        </p:nvSpPr>
        <p:spPr>
          <a:xfrm>
            <a:off x="8190311" y="3339487"/>
            <a:ext cx="646331" cy="369332"/>
          </a:xfrm>
          <a:prstGeom prst="rect">
            <a:avLst/>
          </a:prstGeom>
        </p:spPr>
        <p:txBody>
          <a:bodyPr wrap="none">
            <a:spAutoFit/>
          </a:bodyPr>
          <a:lstStyle/>
          <a:p>
            <a:r>
              <a:rPr kumimoji="1" lang="en-US" altLang="zh-CN" dirty="0"/>
              <a:t>75%</a:t>
            </a:r>
            <a:endParaRPr lang="zh-CN" altLang="en-US" dirty="0"/>
          </a:p>
        </p:txBody>
      </p:sp>
      <p:sp>
        <p:nvSpPr>
          <p:cNvPr id="21" name="矩形 20"/>
          <p:cNvSpPr/>
          <p:nvPr/>
        </p:nvSpPr>
        <p:spPr>
          <a:xfrm>
            <a:off x="6777946" y="2290739"/>
            <a:ext cx="966931" cy="369332"/>
          </a:xfrm>
          <a:prstGeom prst="rect">
            <a:avLst/>
          </a:prstGeom>
        </p:spPr>
        <p:txBody>
          <a:bodyPr wrap="none">
            <a:spAutoFit/>
          </a:bodyPr>
          <a:lstStyle/>
          <a:p>
            <a:r>
              <a:rPr kumimoji="1" lang="en-US" altLang="zh-CN" dirty="0"/>
              <a:t>74.07%</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534" y="2553031"/>
            <a:ext cx="6571594" cy="3773603"/>
          </a:xfrm>
          <a:prstGeom prst="rect">
            <a:avLst/>
          </a:prstGeom>
        </p:spPr>
      </p:pic>
      <p:sp>
        <p:nvSpPr>
          <p:cNvPr id="2" name="标题 1"/>
          <p:cNvSpPr>
            <a:spLocks noGrp="1"/>
          </p:cNvSpPr>
          <p:nvPr>
            <p:ph type="title"/>
          </p:nvPr>
        </p:nvSpPr>
        <p:spPr/>
        <p:txBody>
          <a:bodyPr/>
          <a:lstStyle/>
          <a:p>
            <a:r>
              <a:rPr lang="en-US" altLang="zh-CN" dirty="0"/>
              <a:t>4.3</a:t>
            </a:r>
            <a:r>
              <a:rPr lang="zh-CN" altLang="en-US" dirty="0"/>
              <a:t> 面向真实世界合约实验</a:t>
            </a:r>
          </a:p>
        </p:txBody>
      </p:sp>
      <p:sp>
        <p:nvSpPr>
          <p:cNvPr id="8" name="文本框 7"/>
          <p:cNvSpPr txBox="1"/>
          <p:nvPr/>
        </p:nvSpPr>
        <p:spPr>
          <a:xfrm>
            <a:off x="4479370" y="6408616"/>
            <a:ext cx="3727429" cy="369332"/>
          </a:xfrm>
          <a:prstGeom prst="rect">
            <a:avLst/>
          </a:prstGeom>
          <a:solidFill>
            <a:srgbClr val="4D7C2B"/>
          </a:solidFill>
        </p:spPr>
        <p:txBody>
          <a:bodyPr wrap="square" rtlCol="0">
            <a:spAutoFit/>
          </a:bodyPr>
          <a:lstStyle/>
          <a:p>
            <a:pPr algn="ctr"/>
            <a:r>
              <a:rPr kumimoji="1" lang="zh-CN" altLang="en-US" dirty="0">
                <a:solidFill>
                  <a:schemeClr val="bg1"/>
                </a:solidFill>
              </a:rPr>
              <a:t>系统检测方法漏洞检测</a:t>
            </a:r>
          </a:p>
        </p:txBody>
      </p:sp>
      <p:sp>
        <p:nvSpPr>
          <p:cNvPr id="4" name="内容占位符 2"/>
          <p:cNvSpPr txBox="1"/>
          <p:nvPr/>
        </p:nvSpPr>
        <p:spPr>
          <a:xfrm>
            <a:off x="152399" y="1001259"/>
            <a:ext cx="11003534" cy="1305523"/>
          </a:xfrm>
          <a:prstGeom prst="rect">
            <a:avLst/>
          </a:prstGeom>
        </p:spPr>
        <p:txBody>
          <a:bodyPr vert="horz" lIns="91440" tIns="45720" rIns="91440" bIns="45720" rtlCol="0">
            <a:noAutofit/>
          </a:bodyPr>
          <a:lstStyle>
            <a:lvl1pPr marL="0" indent="179705" algn="l" defTabSz="914400" rtl="0" eaLnBrk="1" latinLnBrk="0" hangingPunct="1">
              <a:lnSpc>
                <a:spcPct val="100000"/>
              </a:lnSpc>
              <a:spcBef>
                <a:spcPts val="1000"/>
              </a:spcBef>
              <a:buFont typeface="Arial" panose="020B0604020202020204" pitchFamily="34" charset="0"/>
              <a:buChar char="•"/>
              <a:defRPr lang="zh-CN" altLang="en-US" sz="2400" b="1" kern="1200" baseline="0" dirty="0" smtClean="0">
                <a:solidFill>
                  <a:srgbClr val="0070C0"/>
                </a:solidFill>
                <a:latin typeface="Arial" panose="020B0604020202020204" pitchFamily="34" charset="0"/>
                <a:ea typeface="思源黑体 CN" panose="020B0500000000000000" pitchFamily="34" charset="-122"/>
                <a:cs typeface="Times New Roman" panose="02020603050405020304" pitchFamily="18" charset="0"/>
              </a:defRPr>
            </a:lvl1pPr>
            <a:lvl2pPr marL="539750" indent="-179705" algn="l" defTabSz="914400" rtl="0" eaLnBrk="1" latinLnBrk="0" hangingPunct="1">
              <a:lnSpc>
                <a:spcPct val="120000"/>
              </a:lnSpc>
              <a:spcBef>
                <a:spcPts val="900"/>
              </a:spcBef>
              <a:buFont typeface="Arial" panose="020B0604020202020204" pitchFamily="34" charset="0"/>
              <a:buChar char="•"/>
              <a:defRPr sz="2000" kern="1200" baseline="0">
                <a:solidFill>
                  <a:schemeClr val="tx1"/>
                </a:solidFill>
                <a:latin typeface="Arial" panose="020B0604020202020204" pitchFamily="34" charset="0"/>
                <a:ea typeface="思源黑体 CN" panose="020B0500000000000000" pitchFamily="34" charset="-122"/>
                <a:cs typeface="+mn-cs"/>
              </a:defRPr>
            </a:lvl2pPr>
            <a:lvl3pPr marL="1080135" indent="-179705" algn="l" defTabSz="914400" rtl="0" eaLnBrk="1" latinLnBrk="0" hangingPunct="1">
              <a:lnSpc>
                <a:spcPct val="120000"/>
              </a:lnSpc>
              <a:spcBef>
                <a:spcPts val="500"/>
              </a:spcBef>
              <a:buFont typeface="Arial" panose="020B0604020202020204" pitchFamily="34" charset="0"/>
              <a:buChar char="•"/>
              <a:defRPr sz="2000" kern="1200" baseline="0">
                <a:solidFill>
                  <a:schemeClr val="tx1"/>
                </a:solidFill>
                <a:latin typeface="Arial" panose="020B0604020202020204" pitchFamily="34" charset="0"/>
                <a:ea typeface="思源黑体 CN" panose="020B0500000000000000" pitchFamily="34" charset="-122"/>
                <a:cs typeface="+mn-cs"/>
              </a:defRPr>
            </a:lvl3pPr>
            <a:lvl4pPr marL="1440180" indent="-179705" algn="l" defTabSz="914400" rtl="0" eaLnBrk="1" latinLnBrk="0" hangingPunct="1">
              <a:lnSpc>
                <a:spcPct val="120000"/>
              </a:lnSpc>
              <a:spcBef>
                <a:spcPts val="500"/>
              </a:spcBef>
              <a:buFont typeface="Arial" panose="020B0604020202020204" pitchFamily="34" charset="0"/>
              <a:buChar char="•"/>
              <a:defRPr lang="zh-CN" altLang="en-US" sz="2000" kern="1200" baseline="0" dirty="0" smtClean="0">
                <a:solidFill>
                  <a:schemeClr val="tx1"/>
                </a:solidFill>
                <a:latin typeface="Arial" panose="020B0604020202020204" pitchFamily="34" charset="0"/>
                <a:ea typeface="思源黑体 CN" panose="020B0500000000000000" pitchFamily="34" charset="-122"/>
                <a:cs typeface="+mn-cs"/>
              </a:defRPr>
            </a:lvl4pPr>
            <a:lvl5pPr marL="2057400" indent="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思源黑体 CN" panose="020B0500000000000000" pitchFamily="34" charset="-122"/>
                <a:ea typeface="思源黑体 CN"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GB" dirty="0"/>
          </a:p>
        </p:txBody>
      </p:sp>
      <p:sp>
        <p:nvSpPr>
          <p:cNvPr id="9" name="内容占位符 2"/>
          <p:cNvSpPr txBox="1"/>
          <p:nvPr/>
        </p:nvSpPr>
        <p:spPr>
          <a:xfrm>
            <a:off x="152399" y="1001260"/>
            <a:ext cx="11003534" cy="1595296"/>
          </a:xfrm>
          <a:prstGeom prst="rect">
            <a:avLst/>
          </a:prstGeom>
        </p:spPr>
        <p:txBody>
          <a:bodyPr vert="horz" lIns="91440" tIns="45720" rIns="91440" bIns="45720" rtlCol="0">
            <a:noAutofit/>
          </a:bodyPr>
          <a:lstStyle>
            <a:lvl1pPr marL="0" indent="179705" algn="l" defTabSz="914400" rtl="0" eaLnBrk="1" latinLnBrk="0" hangingPunct="1">
              <a:lnSpc>
                <a:spcPct val="100000"/>
              </a:lnSpc>
              <a:spcBef>
                <a:spcPts val="1000"/>
              </a:spcBef>
              <a:buFont typeface="Arial" panose="020B0604020202020204" pitchFamily="34" charset="0"/>
              <a:buChar char="•"/>
              <a:defRPr lang="zh-CN" altLang="en-US" sz="2400" b="1" kern="1200" baseline="0" dirty="0" smtClean="0">
                <a:solidFill>
                  <a:srgbClr val="0070C0"/>
                </a:solidFill>
                <a:latin typeface="Arial" panose="020B0604020202020204" pitchFamily="34" charset="0"/>
                <a:ea typeface="思源黑体 CN" panose="020B0500000000000000" pitchFamily="34" charset="-122"/>
                <a:cs typeface="Times New Roman" panose="02020603050405020304" pitchFamily="18" charset="0"/>
              </a:defRPr>
            </a:lvl1pPr>
            <a:lvl2pPr marL="539750" indent="-179705" algn="l" defTabSz="914400" rtl="0" eaLnBrk="1" latinLnBrk="0" hangingPunct="1">
              <a:lnSpc>
                <a:spcPct val="120000"/>
              </a:lnSpc>
              <a:spcBef>
                <a:spcPts val="900"/>
              </a:spcBef>
              <a:buFont typeface="Arial" panose="020B0604020202020204" pitchFamily="34" charset="0"/>
              <a:buChar char="•"/>
              <a:defRPr sz="2000" kern="1200" baseline="0">
                <a:solidFill>
                  <a:schemeClr val="tx1"/>
                </a:solidFill>
                <a:latin typeface="Arial" panose="020B0604020202020204" pitchFamily="34" charset="0"/>
                <a:ea typeface="思源黑体 CN" panose="020B0500000000000000" pitchFamily="34" charset="-122"/>
                <a:cs typeface="+mn-cs"/>
              </a:defRPr>
            </a:lvl2pPr>
            <a:lvl3pPr marL="1080135" indent="-179705" algn="l" defTabSz="914400" rtl="0" eaLnBrk="1" latinLnBrk="0" hangingPunct="1">
              <a:lnSpc>
                <a:spcPct val="120000"/>
              </a:lnSpc>
              <a:spcBef>
                <a:spcPts val="500"/>
              </a:spcBef>
              <a:buFont typeface="Arial" panose="020B0604020202020204" pitchFamily="34" charset="0"/>
              <a:buChar char="•"/>
              <a:defRPr sz="2000" kern="1200" baseline="0">
                <a:solidFill>
                  <a:schemeClr val="tx1"/>
                </a:solidFill>
                <a:latin typeface="Arial" panose="020B0604020202020204" pitchFamily="34" charset="0"/>
                <a:ea typeface="思源黑体 CN" panose="020B0500000000000000" pitchFamily="34" charset="-122"/>
                <a:cs typeface="+mn-cs"/>
              </a:defRPr>
            </a:lvl3pPr>
            <a:lvl4pPr marL="1440180" indent="-179705" algn="l" defTabSz="914400" rtl="0" eaLnBrk="1" latinLnBrk="0" hangingPunct="1">
              <a:lnSpc>
                <a:spcPct val="120000"/>
              </a:lnSpc>
              <a:spcBef>
                <a:spcPts val="500"/>
              </a:spcBef>
              <a:buFont typeface="Arial" panose="020B0604020202020204" pitchFamily="34" charset="0"/>
              <a:buChar char="•"/>
              <a:defRPr lang="zh-CN" altLang="en-US" sz="2000" kern="1200" baseline="0" dirty="0" smtClean="0">
                <a:solidFill>
                  <a:schemeClr val="tx1"/>
                </a:solidFill>
                <a:latin typeface="Arial" panose="020B0604020202020204" pitchFamily="34" charset="0"/>
                <a:ea typeface="思源黑体 CN" panose="020B0500000000000000" pitchFamily="34" charset="-122"/>
                <a:cs typeface="+mn-cs"/>
              </a:defRPr>
            </a:lvl4pPr>
            <a:lvl5pPr marL="2057400" indent="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思源黑体 CN" panose="020B0500000000000000" pitchFamily="34" charset="-122"/>
                <a:ea typeface="思源黑体 CN"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漏洞检测系统（</a:t>
            </a:r>
            <a:r>
              <a:rPr kumimoji="1" lang="en-GB" altLang="zh-CN" dirty="0" err="1"/>
              <a:t>MixVulDetector</a:t>
            </a:r>
            <a:r>
              <a:rPr kumimoji="1" lang="zh-CN" altLang="en-US" dirty="0"/>
              <a:t>）</a:t>
            </a:r>
            <a:endParaRPr kumimoji="1" lang="en-GB" altLang="zh-CN" dirty="0"/>
          </a:p>
          <a:p>
            <a:pPr lvl="1"/>
            <a:r>
              <a:rPr kumimoji="1" lang="zh-CN" altLang="en-US" dirty="0"/>
              <a:t>将两种检测方法所得到的结果进行交叉验证，进而判断该合约是否包含漏洞。</a:t>
            </a:r>
            <a:endParaRPr kumimoji="1" lang="en-US" altLang="zh-CN" dirty="0"/>
          </a:p>
          <a:p>
            <a:pPr lvl="1"/>
            <a:r>
              <a:rPr kumimoji="1" lang="zh-CN" altLang="en-US" dirty="0"/>
              <a:t>结果表明，提出的漏洞检测系统</a:t>
            </a:r>
            <a:r>
              <a:rPr kumimoji="1" lang="zh-CN" altLang="en-US" b="1" dirty="0">
                <a:solidFill>
                  <a:srgbClr val="C00000"/>
                </a:solidFill>
              </a:rPr>
              <a:t>可以提升漏洞检测的</a:t>
            </a:r>
            <a:r>
              <a:rPr lang="zh-CN" altLang="en-US" b="1" dirty="0">
                <a:solidFill>
                  <a:srgbClr val="C00000"/>
                </a:solidFill>
              </a:rPr>
              <a:t>精确率</a:t>
            </a:r>
            <a:r>
              <a:rPr kumimoji="1" lang="zh-CN" altLang="en-US" dirty="0"/>
              <a:t>。</a:t>
            </a:r>
            <a:endParaRPr kumimoji="1" lang="en-GB" dirty="0"/>
          </a:p>
        </p:txBody>
      </p:sp>
      <p:sp>
        <p:nvSpPr>
          <p:cNvPr id="3" name="矩形 2"/>
          <p:cNvSpPr/>
          <p:nvPr/>
        </p:nvSpPr>
        <p:spPr>
          <a:xfrm>
            <a:off x="7991854" y="4255166"/>
            <a:ext cx="838691" cy="369332"/>
          </a:xfrm>
          <a:prstGeom prst="rect">
            <a:avLst/>
          </a:prstGeom>
        </p:spPr>
        <p:txBody>
          <a:bodyPr wrap="none">
            <a:spAutoFit/>
          </a:bodyPr>
          <a:lstStyle/>
          <a:p>
            <a:r>
              <a:rPr kumimoji="1" lang="en-US" altLang="zh-CN" b="1" dirty="0">
                <a:solidFill>
                  <a:srgbClr val="C00000"/>
                </a:solidFill>
              </a:rPr>
              <a:t>100</a:t>
            </a:r>
            <a:r>
              <a:rPr kumimoji="1" lang="zh-CN" altLang="en-US" b="1" dirty="0">
                <a:solidFill>
                  <a:srgbClr val="C00000"/>
                </a:solidFill>
              </a:rPr>
              <a:t> </a:t>
            </a:r>
            <a:r>
              <a:rPr kumimoji="1" lang="en-US" altLang="zh-CN" b="1" dirty="0">
                <a:solidFill>
                  <a:srgbClr val="C00000"/>
                </a:solidFill>
              </a:rPr>
              <a:t>%</a:t>
            </a:r>
            <a:endParaRPr lang="zh-CN" altLang="en-US" dirty="0"/>
          </a:p>
        </p:txBody>
      </p:sp>
      <p:sp>
        <p:nvSpPr>
          <p:cNvPr id="10" name="矩形 9"/>
          <p:cNvSpPr/>
          <p:nvPr/>
        </p:nvSpPr>
        <p:spPr>
          <a:xfrm>
            <a:off x="6494349" y="4617113"/>
            <a:ext cx="838691" cy="369332"/>
          </a:xfrm>
          <a:prstGeom prst="rect">
            <a:avLst/>
          </a:prstGeom>
        </p:spPr>
        <p:txBody>
          <a:bodyPr wrap="none">
            <a:spAutoFit/>
          </a:bodyPr>
          <a:lstStyle/>
          <a:p>
            <a:r>
              <a:rPr kumimoji="1" lang="en-US" altLang="zh-CN" b="1" dirty="0">
                <a:solidFill>
                  <a:srgbClr val="C00000"/>
                </a:solidFill>
              </a:rPr>
              <a:t>100</a:t>
            </a:r>
            <a:r>
              <a:rPr kumimoji="1" lang="zh-CN" altLang="en-US" b="1" dirty="0">
                <a:solidFill>
                  <a:srgbClr val="C00000"/>
                </a:solidFill>
              </a:rPr>
              <a:t> </a:t>
            </a:r>
            <a:r>
              <a:rPr kumimoji="1" lang="en-US" altLang="zh-CN" b="1" dirty="0">
                <a:solidFill>
                  <a:srgbClr val="C00000"/>
                </a:solidFill>
              </a:rPr>
              <a:t>%</a:t>
            </a:r>
            <a:endParaRPr lang="zh-CN" altLang="en-US" dirty="0"/>
          </a:p>
        </p:txBody>
      </p:sp>
      <p:sp>
        <p:nvSpPr>
          <p:cNvPr id="7" name="矩形 6"/>
          <p:cNvSpPr/>
          <p:nvPr/>
        </p:nvSpPr>
        <p:spPr>
          <a:xfrm>
            <a:off x="4963434" y="3341044"/>
            <a:ext cx="1031051" cy="369332"/>
          </a:xfrm>
          <a:prstGeom prst="rect">
            <a:avLst/>
          </a:prstGeom>
        </p:spPr>
        <p:txBody>
          <a:bodyPr wrap="none">
            <a:spAutoFit/>
          </a:bodyPr>
          <a:lstStyle/>
          <a:p>
            <a:r>
              <a:rPr kumimoji="1" lang="en-US" altLang="zh-CN" b="1" dirty="0"/>
              <a:t>83.61% </a:t>
            </a:r>
            <a:endParaRPr lang="zh-CN" altLang="en-US" b="1" dirty="0"/>
          </a:p>
        </p:txBody>
      </p:sp>
      <p:sp>
        <p:nvSpPr>
          <p:cNvPr id="11" name="矩形 10"/>
          <p:cNvSpPr/>
          <p:nvPr/>
        </p:nvSpPr>
        <p:spPr>
          <a:xfrm>
            <a:off x="3247922" y="2678537"/>
            <a:ext cx="1231448" cy="369332"/>
          </a:xfrm>
          <a:prstGeom prst="rect">
            <a:avLst/>
          </a:prstGeom>
        </p:spPr>
        <p:txBody>
          <a:bodyPr wrap="square">
            <a:spAutoFit/>
          </a:bodyPr>
          <a:lstStyle/>
          <a:p>
            <a:pPr algn="ctr"/>
            <a:r>
              <a:rPr kumimoji="1" lang="en-US" altLang="zh-CN" b="1" dirty="0"/>
              <a:t>83.33</a:t>
            </a:r>
            <a:r>
              <a:rPr kumimoji="1" lang="zh-CN" altLang="en-US" b="1" dirty="0"/>
              <a:t> </a:t>
            </a:r>
            <a:r>
              <a:rPr kumimoji="1" lang="en-US" altLang="zh-CN" b="1" dirty="0"/>
              <a:t>%</a:t>
            </a:r>
            <a:endParaRPr lang="zh-CN" altLang="en-US"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857553" y="3810415"/>
            <a:ext cx="6096489" cy="404148"/>
          </a:xfrm>
        </p:spPr>
        <p:txBody>
          <a:bodyPr lIns="90000">
            <a:noAutofit/>
          </a:bodyPr>
          <a:lstStyle/>
          <a:p>
            <a:r>
              <a:rPr lang="en-US" altLang="zh-CN" dirty="0">
                <a:solidFill>
                  <a:schemeClr val="bg1">
                    <a:lumMod val="50000"/>
                  </a:schemeClr>
                </a:solidFill>
              </a:rPr>
              <a:t>SUMMARY</a:t>
            </a:r>
            <a:r>
              <a:rPr lang="zh-CN" altLang="en-US" dirty="0">
                <a:solidFill>
                  <a:schemeClr val="bg1">
                    <a:lumMod val="50000"/>
                  </a:schemeClr>
                </a:solidFill>
              </a:rPr>
              <a:t> </a:t>
            </a:r>
            <a:r>
              <a:rPr lang="en-US" altLang="zh-CN" dirty="0">
                <a:solidFill>
                  <a:schemeClr val="bg1">
                    <a:lumMod val="50000"/>
                  </a:schemeClr>
                </a:solidFill>
              </a:rPr>
              <a:t>&amp;</a:t>
            </a:r>
            <a:r>
              <a:rPr lang="zh-CN" altLang="en-US" dirty="0">
                <a:solidFill>
                  <a:schemeClr val="bg1">
                    <a:lumMod val="50000"/>
                  </a:schemeClr>
                </a:solidFill>
              </a:rPr>
              <a:t> </a:t>
            </a:r>
            <a:r>
              <a:rPr lang="en-US" altLang="zh-CN" dirty="0">
                <a:solidFill>
                  <a:schemeClr val="bg1">
                    <a:lumMod val="50000"/>
                  </a:schemeClr>
                </a:solidFill>
              </a:rPr>
              <a:t>PROSPECT</a:t>
            </a:r>
          </a:p>
        </p:txBody>
      </p:sp>
      <p:sp>
        <p:nvSpPr>
          <p:cNvPr id="3" name="内容占位符 2"/>
          <p:cNvSpPr>
            <a:spLocks noGrp="1"/>
          </p:cNvSpPr>
          <p:nvPr>
            <p:ph sz="quarter" idx="11"/>
          </p:nvPr>
        </p:nvSpPr>
        <p:spPr>
          <a:xfrm>
            <a:off x="4857553" y="2911408"/>
            <a:ext cx="7334447" cy="698681"/>
          </a:xfrm>
        </p:spPr>
        <p:txBody>
          <a:bodyPr>
            <a:normAutofit/>
          </a:bodyPr>
          <a:lstStyle/>
          <a:p>
            <a:r>
              <a:rPr lang="zh-CN" altLang="en-US" dirty="0"/>
              <a:t>总结与展望</a:t>
            </a:r>
          </a:p>
        </p:txBody>
      </p:sp>
      <p:sp>
        <p:nvSpPr>
          <p:cNvPr id="4" name="内容占位符 3"/>
          <p:cNvSpPr>
            <a:spLocks noGrp="1"/>
          </p:cNvSpPr>
          <p:nvPr>
            <p:ph sz="quarter" idx="12"/>
          </p:nvPr>
        </p:nvSpPr>
        <p:spPr/>
        <p:txBody>
          <a:bodyPr/>
          <a:lstStyle/>
          <a:p>
            <a:r>
              <a:rPr lang="en-US" altLang="zh-CN" dirty="0"/>
              <a:t>05</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a:t>
            </a:r>
            <a:r>
              <a:rPr lang="zh-CN" altLang="en-US" dirty="0"/>
              <a:t> 总结</a:t>
            </a:r>
          </a:p>
        </p:txBody>
      </p:sp>
      <p:sp>
        <p:nvSpPr>
          <p:cNvPr id="4" name="内容占位符 2"/>
          <p:cNvSpPr>
            <a:spLocks noGrp="1"/>
          </p:cNvSpPr>
          <p:nvPr>
            <p:ph sz="quarter" idx="10"/>
          </p:nvPr>
        </p:nvSpPr>
        <p:spPr>
          <a:xfrm>
            <a:off x="152401" y="919615"/>
            <a:ext cx="10515600" cy="5286331"/>
          </a:xfrm>
        </p:spPr>
        <p:txBody>
          <a:bodyPr>
            <a:noAutofit/>
          </a:bodyPr>
          <a:lstStyle/>
          <a:p>
            <a:r>
              <a:rPr lang="zh-CN" altLang="en-US" dirty="0"/>
              <a:t>现有智能合约漏洞检测方法现状分析</a:t>
            </a:r>
            <a:endParaRPr lang="en-US" altLang="zh-CN" dirty="0"/>
          </a:p>
          <a:p>
            <a:pPr lvl="1"/>
            <a:r>
              <a:rPr lang="zh-CN" altLang="en-US" dirty="0"/>
              <a:t>对目前主流的智能合约漏洞检测方法开展调研，从技术角度</a:t>
            </a:r>
            <a:r>
              <a:rPr lang="zh-CN" altLang="en-US" b="1" dirty="0">
                <a:solidFill>
                  <a:srgbClr val="C00000"/>
                </a:solidFill>
              </a:rPr>
              <a:t>分析了当前的漏洞检测方案的基本原理和在机制上存在的局限性</a:t>
            </a:r>
            <a:r>
              <a:rPr lang="zh-CN" altLang="en-US" dirty="0"/>
              <a:t>。</a:t>
            </a:r>
            <a:endParaRPr lang="en-US" altLang="zh-CN" dirty="0"/>
          </a:p>
          <a:p>
            <a:r>
              <a:rPr lang="zh-CN" altLang="en-US" dirty="0"/>
              <a:t>面向智能合约源代码的图匹配神经网络漏洞检测方法</a:t>
            </a:r>
            <a:endParaRPr lang="en-US" altLang="zh-CN" dirty="0"/>
          </a:p>
          <a:p>
            <a:pPr lvl="1"/>
            <a:r>
              <a:rPr lang="zh-CN" altLang="en-US" dirty="0"/>
              <a:t>构建了一种能够充分</a:t>
            </a:r>
            <a:r>
              <a:rPr lang="zh-CN" altLang="en-US" b="1" dirty="0"/>
              <a:t>表征智能合约源代码语法和语义信息的抽象语义图结构，</a:t>
            </a:r>
            <a:r>
              <a:rPr lang="zh-CN" altLang="en-US" dirty="0"/>
              <a:t>相比于现有面向源代码的漏洞检测方法 </a:t>
            </a:r>
            <a:r>
              <a:rPr lang="en-US" altLang="zh-CN" b="1" dirty="0">
                <a:solidFill>
                  <a:srgbClr val="C00000"/>
                </a:solidFill>
              </a:rPr>
              <a:t>F1 </a:t>
            </a:r>
            <a:r>
              <a:rPr lang="zh-CN" altLang="en-US" b="1" dirty="0">
                <a:solidFill>
                  <a:srgbClr val="C00000"/>
                </a:solidFill>
              </a:rPr>
              <a:t>分数平均提高了</a:t>
            </a:r>
            <a:r>
              <a:rPr lang="en-US" altLang="zh-CN" b="1" dirty="0">
                <a:solidFill>
                  <a:srgbClr val="C00000"/>
                </a:solidFill>
              </a:rPr>
              <a:t>10% </a:t>
            </a:r>
            <a:r>
              <a:rPr lang="zh-CN" altLang="en-US" b="1" dirty="0">
                <a:solidFill>
                  <a:srgbClr val="C00000"/>
                </a:solidFill>
              </a:rPr>
              <a:t>到 </a:t>
            </a:r>
            <a:r>
              <a:rPr lang="en-US" altLang="zh-CN" b="1" dirty="0">
                <a:solidFill>
                  <a:srgbClr val="C00000"/>
                </a:solidFill>
              </a:rPr>
              <a:t>15%</a:t>
            </a:r>
            <a:r>
              <a:rPr lang="zh-CN" altLang="en-US" dirty="0"/>
              <a:t>。</a:t>
            </a:r>
            <a:endParaRPr lang="en-US" altLang="zh-CN" dirty="0"/>
          </a:p>
          <a:p>
            <a:r>
              <a:rPr lang="zh-CN" altLang="en-US" dirty="0"/>
              <a:t>面向智能合约字节码的图匹配神经网络漏洞检测方法</a:t>
            </a:r>
            <a:endParaRPr lang="en-US" altLang="zh-CN" dirty="0"/>
          </a:p>
          <a:p>
            <a:pPr lvl="1"/>
            <a:r>
              <a:rPr lang="zh-CN" altLang="en-US" dirty="0"/>
              <a:t>基于字节码特性提出了一种</a:t>
            </a:r>
            <a:r>
              <a:rPr lang="zh-CN" altLang="en-US" b="1" dirty="0"/>
              <a:t>表征智能合约字节码的抽象语义图结构，</a:t>
            </a:r>
            <a:r>
              <a:rPr lang="zh-CN" altLang="en-US" dirty="0"/>
              <a:t>相较于现有面向字节码的漏洞检测方法  </a:t>
            </a:r>
            <a:r>
              <a:rPr lang="en-US" altLang="zh-CN" b="1" dirty="0">
                <a:solidFill>
                  <a:srgbClr val="C00000"/>
                </a:solidFill>
              </a:rPr>
              <a:t>F1 </a:t>
            </a:r>
            <a:r>
              <a:rPr lang="zh-CN" altLang="en-US" b="1" dirty="0">
                <a:solidFill>
                  <a:srgbClr val="C00000"/>
                </a:solidFill>
              </a:rPr>
              <a:t>分数平均提升 </a:t>
            </a:r>
            <a:r>
              <a:rPr lang="en-US" altLang="zh-CN" b="1" dirty="0">
                <a:solidFill>
                  <a:srgbClr val="C00000"/>
                </a:solidFill>
              </a:rPr>
              <a:t>14% </a:t>
            </a:r>
            <a:r>
              <a:rPr lang="zh-CN" altLang="en-US" b="1" dirty="0">
                <a:solidFill>
                  <a:srgbClr val="C00000"/>
                </a:solidFill>
              </a:rPr>
              <a:t>到 </a:t>
            </a:r>
            <a:r>
              <a:rPr lang="en-US" altLang="zh-CN" b="1" dirty="0">
                <a:solidFill>
                  <a:srgbClr val="C00000"/>
                </a:solidFill>
              </a:rPr>
              <a:t>20%</a:t>
            </a:r>
            <a:r>
              <a:rPr lang="zh-CN" altLang="en-US" b="1" dirty="0"/>
              <a:t>。</a:t>
            </a:r>
            <a:endParaRPr lang="en-US" altLang="zh-CN" b="1" dirty="0"/>
          </a:p>
          <a:p>
            <a:r>
              <a:rPr lang="zh-CN" altLang="en-US" dirty="0"/>
              <a:t>设计并实现了一个可视化的智能合约漏洞检测系统</a:t>
            </a:r>
            <a:endParaRPr lang="en-US" altLang="zh-CN" dirty="0"/>
          </a:p>
          <a:p>
            <a:pPr lvl="1"/>
            <a:r>
              <a:rPr lang="zh-CN" altLang="en-US" dirty="0"/>
              <a:t>实验表明本文提出的漏洞检测系统能够</a:t>
            </a:r>
            <a:r>
              <a:rPr lang="zh-CN" altLang="en-US" b="1" dirty="0">
                <a:solidFill>
                  <a:srgbClr val="C00000"/>
                </a:solidFill>
              </a:rPr>
              <a:t>提升 </a:t>
            </a:r>
            <a:r>
              <a:rPr lang="en-US" altLang="zh-CN" b="1" dirty="0">
                <a:solidFill>
                  <a:srgbClr val="C00000"/>
                </a:solidFill>
              </a:rPr>
              <a:t>9% </a:t>
            </a:r>
            <a:r>
              <a:rPr lang="zh-CN" altLang="en-US" b="1" dirty="0">
                <a:solidFill>
                  <a:srgbClr val="C00000"/>
                </a:solidFill>
              </a:rPr>
              <a:t>到 </a:t>
            </a:r>
            <a:r>
              <a:rPr lang="en-US" altLang="zh-CN" b="1" dirty="0">
                <a:solidFill>
                  <a:srgbClr val="C00000"/>
                </a:solidFill>
              </a:rPr>
              <a:t>20% </a:t>
            </a:r>
            <a:r>
              <a:rPr lang="zh-CN" altLang="en-US" b="1" dirty="0">
                <a:solidFill>
                  <a:srgbClr val="C00000"/>
                </a:solidFill>
              </a:rPr>
              <a:t>的漏洞检测准确率</a:t>
            </a:r>
            <a:r>
              <a:rPr lang="zh-CN" altLang="en-US" dirty="0"/>
              <a:t>。</a:t>
            </a:r>
            <a:endParaRPr lang="en-US" altLang="zh-CN" dirty="0"/>
          </a:p>
          <a:p>
            <a:pPr lvl="1"/>
            <a:endParaRPr lang="en-US" altLang="zh-CN" b="1" dirty="0"/>
          </a:p>
          <a:p>
            <a:pPr lvl="1"/>
            <a:endParaRPr lang="en-US" altLang="zh-CN" b="1" dirty="0"/>
          </a:p>
          <a:p>
            <a:endParaRPr lang="en-US" altLang="zh-CN" dirty="0"/>
          </a:p>
          <a:p>
            <a:pPr lvl="1"/>
            <a:endParaRPr lang="zh-CN" altLang="en-US" dirty="0"/>
          </a:p>
          <a:p>
            <a:pPr lvl="1"/>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a:t>
            </a:r>
            <a:r>
              <a:rPr lang="zh-CN" altLang="en-US" dirty="0"/>
              <a:t> 展望</a:t>
            </a:r>
          </a:p>
        </p:txBody>
      </p:sp>
      <p:sp>
        <p:nvSpPr>
          <p:cNvPr id="4" name="内容占位符 2"/>
          <p:cNvSpPr>
            <a:spLocks noGrp="1"/>
          </p:cNvSpPr>
          <p:nvPr>
            <p:ph sz="quarter" idx="10"/>
          </p:nvPr>
        </p:nvSpPr>
        <p:spPr>
          <a:xfrm>
            <a:off x="152400" y="919615"/>
            <a:ext cx="11003533" cy="5552903"/>
          </a:xfrm>
        </p:spPr>
        <p:txBody>
          <a:bodyPr>
            <a:noAutofit/>
          </a:bodyPr>
          <a:lstStyle/>
          <a:p>
            <a:r>
              <a:rPr lang="zh-CN" altLang="en-US" dirty="0"/>
              <a:t>函数间调用关系的表征</a:t>
            </a:r>
            <a:r>
              <a:rPr lang="en-US" altLang="zh-CN" dirty="0"/>
              <a:t>	</a:t>
            </a:r>
          </a:p>
          <a:p>
            <a:pPr lvl="1"/>
            <a:r>
              <a:rPr lang="zh-CN" altLang="en-US" dirty="0"/>
              <a:t>智能合约中可以通过调用函数的方式来实现某些功能，因此如果能够在抽象语义图中</a:t>
            </a:r>
            <a:r>
              <a:rPr lang="zh-CN" altLang="en-US" b="1" dirty="0"/>
              <a:t>添加函数调用关系</a:t>
            </a:r>
            <a:r>
              <a:rPr lang="zh-CN" altLang="en-US" dirty="0"/>
              <a:t>能够进一步提高抽象语义图对复杂智能合约的表征能力。</a:t>
            </a:r>
            <a:endParaRPr lang="en-US" altLang="zh-CN" dirty="0"/>
          </a:p>
          <a:p>
            <a:pPr lvl="1"/>
            <a:endParaRPr lang="en-US" altLang="zh-CN" dirty="0"/>
          </a:p>
          <a:p>
            <a:r>
              <a:rPr lang="zh-CN" altLang="en-US" dirty="0"/>
              <a:t>词嵌入模型</a:t>
            </a:r>
            <a:endParaRPr lang="en-US" altLang="zh-CN" dirty="0"/>
          </a:p>
          <a:p>
            <a:pPr lvl="1"/>
            <a:r>
              <a:rPr lang="zh-CN" altLang="en-US" dirty="0"/>
              <a:t>探究</a:t>
            </a:r>
            <a:r>
              <a:rPr lang="zh-CN" altLang="en-US" b="1" dirty="0"/>
              <a:t>新兴的词嵌入模型</a:t>
            </a:r>
            <a:r>
              <a:rPr lang="zh-CN" altLang="en-US" dirty="0"/>
              <a:t>进而提升漏洞检测效果可成为下一阶段的研究工作。</a:t>
            </a:r>
            <a:endParaRPr lang="en-US" altLang="zh-CN" dirty="0"/>
          </a:p>
          <a:p>
            <a:pPr lvl="1"/>
            <a:endParaRPr lang="en-US" altLang="zh-CN" dirty="0"/>
          </a:p>
          <a:p>
            <a:r>
              <a:rPr lang="zh-CN" altLang="en-US" dirty="0"/>
              <a:t>跨合约的漏洞类型进行研究</a:t>
            </a:r>
            <a:endParaRPr lang="en-US" altLang="zh-CN" dirty="0"/>
          </a:p>
          <a:p>
            <a:pPr lvl="1"/>
            <a:r>
              <a:rPr lang="zh-CN" altLang="en-US" dirty="0"/>
              <a:t>本文提出的漏洞检测方法能够对单一智能合约引入的漏洞类型，需要进一步研究</a:t>
            </a:r>
            <a:r>
              <a:rPr lang="zh-CN" altLang="en-US" b="1" dirty="0"/>
              <a:t>多个智能合约一起引发</a:t>
            </a:r>
            <a:r>
              <a:rPr lang="zh-CN" altLang="en-US" dirty="0"/>
              <a:t>的漏洞类型。</a:t>
            </a:r>
            <a:endParaRPr lang="en-US" altLang="zh-CN" dirty="0"/>
          </a:p>
          <a:p>
            <a:endParaRPr lang="zh-CN" altLang="en-US" dirty="0"/>
          </a:p>
          <a:p>
            <a:pPr lvl="1"/>
            <a:endParaRPr lang="en-US" altLang="zh-CN" dirty="0"/>
          </a:p>
          <a:p>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2805225"/>
            <a:ext cx="12192000" cy="1992086"/>
          </a:xfrm>
          <a:prstGeom prst="rect">
            <a:avLst/>
          </a:prstGeom>
          <a:solidFill>
            <a:srgbClr val="FFCA00">
              <a:alpha val="3412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文本占位符 1"/>
          <p:cNvSpPr>
            <a:spLocks noGrp="1"/>
          </p:cNvSpPr>
          <p:nvPr>
            <p:ph type="body" sz="quarter" idx="10"/>
          </p:nvPr>
        </p:nvSpPr>
        <p:spPr>
          <a:xfrm>
            <a:off x="2764099" y="3429000"/>
            <a:ext cx="6663799" cy="1455739"/>
          </a:xfrm>
        </p:spPr>
        <p:txBody>
          <a:bodyPr/>
          <a:lstStyle/>
          <a:p>
            <a:r>
              <a:rPr lang="zh-CN" altLang="en-US" dirty="0">
                <a:solidFill>
                  <a:srgbClr val="C00000"/>
                </a:solidFill>
              </a:rPr>
              <a:t>敬请各位老师批评指正</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Autofit/>
          </a:bodyPr>
          <a:lstStyle/>
          <a:p>
            <a:r>
              <a:rPr lang="en-US" altLang="zh-CN" dirty="0"/>
              <a:t>1.1</a:t>
            </a:r>
            <a:r>
              <a:rPr lang="zh-CN" altLang="en-US" dirty="0"/>
              <a:t> 以太坊智能合约</a:t>
            </a:r>
          </a:p>
        </p:txBody>
      </p:sp>
      <p:sp>
        <p:nvSpPr>
          <p:cNvPr id="6" name="内容占位符 5"/>
          <p:cNvSpPr>
            <a:spLocks noGrp="1"/>
          </p:cNvSpPr>
          <p:nvPr>
            <p:ph sz="quarter" idx="10"/>
          </p:nvPr>
        </p:nvSpPr>
        <p:spPr>
          <a:xfrm>
            <a:off x="151325" y="1041663"/>
            <a:ext cx="11003533" cy="4171781"/>
          </a:xfrm>
        </p:spPr>
        <p:txBody>
          <a:bodyPr>
            <a:noAutofit/>
          </a:bodyPr>
          <a:lstStyle/>
          <a:p>
            <a:r>
              <a:rPr lang="zh-CN" altLang="en-US" dirty="0"/>
              <a:t>智能合约</a:t>
            </a:r>
            <a:endParaRPr lang="en-US" altLang="zh-CN" dirty="0"/>
          </a:p>
          <a:p>
            <a:pPr lvl="1"/>
            <a:r>
              <a:rPr lang="zh-CN" altLang="en-US" b="1" dirty="0"/>
              <a:t>智能合约</a:t>
            </a:r>
            <a:r>
              <a:rPr lang="zh-CN" altLang="en-US" dirty="0"/>
              <a:t>（</a:t>
            </a:r>
            <a:r>
              <a:rPr lang="en-US" altLang="zh-CN" dirty="0"/>
              <a:t>Smart Contract</a:t>
            </a:r>
            <a:r>
              <a:rPr lang="zh-CN" altLang="en-US" dirty="0"/>
              <a:t>）是在以太坊中的一串代码集合，</a:t>
            </a:r>
            <a:r>
              <a:rPr lang="en-US" altLang="zh-CN" dirty="0"/>
              <a:t>Solidity </a:t>
            </a:r>
            <a:r>
              <a:rPr lang="zh-CN" altLang="en-US" dirty="0"/>
              <a:t>是其主要的编程语言。</a:t>
            </a:r>
            <a:endParaRPr lang="en-US" altLang="zh-CN" b="1" dirty="0"/>
          </a:p>
          <a:p>
            <a:r>
              <a:rPr lang="zh-CN" altLang="en-US" dirty="0"/>
              <a:t>安全事件</a:t>
            </a:r>
            <a:endParaRPr lang="en-US" altLang="zh-CN" dirty="0"/>
          </a:p>
          <a:p>
            <a:pPr lvl="1"/>
            <a:r>
              <a:rPr lang="zh-CN" altLang="en-US" dirty="0"/>
              <a:t>据不完全统计，截至 </a:t>
            </a:r>
            <a:r>
              <a:rPr lang="en-US" altLang="zh-CN" dirty="0"/>
              <a:t>2020 </a:t>
            </a:r>
            <a:r>
              <a:rPr lang="zh-CN" altLang="en-US" dirty="0"/>
              <a:t>年 </a:t>
            </a:r>
            <a:r>
              <a:rPr lang="en-US" altLang="zh-CN" dirty="0"/>
              <a:t>12 </a:t>
            </a:r>
            <a:r>
              <a:rPr lang="zh-CN" altLang="en-US" dirty="0"/>
              <a:t>月，以太坊智能合约重大安全事件已逾 </a:t>
            </a:r>
            <a:r>
              <a:rPr lang="en-US" altLang="zh-CN" dirty="0"/>
              <a:t>358 </a:t>
            </a:r>
            <a:r>
              <a:rPr lang="zh-CN" altLang="en-US" dirty="0"/>
              <a:t>起，造成的经济损失超过 </a:t>
            </a:r>
            <a:r>
              <a:rPr lang="en-US" altLang="zh-CN" b="1" dirty="0"/>
              <a:t>142 </a:t>
            </a:r>
            <a:r>
              <a:rPr lang="zh-CN" altLang="en-US" b="1" dirty="0"/>
              <a:t>亿</a:t>
            </a:r>
            <a:r>
              <a:rPr lang="zh-CN" altLang="en-US" b="1"/>
              <a:t>美元</a:t>
            </a:r>
            <a:r>
              <a:rPr lang="zh-CN" altLang="en-US"/>
              <a:t>。</a:t>
            </a:r>
            <a:endParaRPr lang="en-US" altLang="zh-CN" dirty="0"/>
          </a:p>
          <a:p>
            <a:r>
              <a:rPr lang="zh-CN" altLang="en-US" dirty="0"/>
              <a:t>漏洞原因</a:t>
            </a:r>
            <a:endParaRPr lang="en-US" altLang="zh-CN" dirty="0"/>
          </a:p>
          <a:p>
            <a:pPr lvl="1"/>
            <a:r>
              <a:rPr lang="zh-CN" altLang="en-US" dirty="0"/>
              <a:t>智能合约一经部署，就</a:t>
            </a:r>
            <a:r>
              <a:rPr lang="zh-CN" altLang="en-US" b="1" dirty="0"/>
              <a:t>无法再进行修改</a:t>
            </a:r>
            <a:r>
              <a:rPr lang="zh-CN" altLang="en-US" dirty="0"/>
              <a:t>。</a:t>
            </a:r>
            <a:endParaRPr lang="en-US" altLang="zh-CN" dirty="0"/>
          </a:p>
          <a:p>
            <a:pPr lvl="1"/>
            <a:r>
              <a:rPr lang="zh-CN" altLang="en-US" dirty="0"/>
              <a:t>与其他编程语言一样，它会受</a:t>
            </a:r>
            <a:r>
              <a:rPr lang="zh-CN" altLang="en-US" b="1" dirty="0"/>
              <a:t>开发者个人水平</a:t>
            </a:r>
            <a:r>
              <a:rPr lang="zh-CN" altLang="en-US" dirty="0"/>
              <a:t>和</a:t>
            </a:r>
            <a:br>
              <a:rPr lang="en-US" altLang="zh-CN" dirty="0"/>
            </a:br>
            <a:r>
              <a:rPr lang="zh-CN" altLang="en-US" b="1" dirty="0"/>
              <a:t>编程语言自身缺陷</a:t>
            </a:r>
            <a:r>
              <a:rPr lang="zh-CN" altLang="en-US" dirty="0"/>
              <a:t>的影响。</a:t>
            </a:r>
            <a:endParaRPr lang="en-US" altLang="zh-CN" dirty="0"/>
          </a:p>
          <a:p>
            <a:pPr lvl="1"/>
            <a:endParaRPr lang="en-US" altLang="zh-CN" dirty="0"/>
          </a:p>
          <a:p>
            <a:pPr lvl="1"/>
            <a:endParaRPr lang="en-US" altLang="zh-CN" dirty="0"/>
          </a:p>
          <a:p>
            <a:pPr lvl="1"/>
            <a:endParaRPr lang="zh-CN" alt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103" y="3127044"/>
            <a:ext cx="5040571" cy="283532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8094066" y="6059761"/>
            <a:ext cx="2073517" cy="369332"/>
          </a:xfrm>
          <a:prstGeom prst="rect">
            <a:avLst/>
          </a:prstGeom>
          <a:solidFill>
            <a:srgbClr val="4D7C2B"/>
          </a:solidFill>
        </p:spPr>
        <p:txBody>
          <a:bodyPr wrap="square" rtlCol="0">
            <a:spAutoFit/>
          </a:bodyPr>
          <a:lstStyle/>
          <a:p>
            <a:pPr algn="ctr"/>
            <a:r>
              <a:rPr kumimoji="1" lang="zh-CN" altLang="en-US" dirty="0">
                <a:solidFill>
                  <a:schemeClr val="bg1"/>
                </a:solidFill>
              </a:rPr>
              <a:t>智能合约</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1.2 </a:t>
            </a:r>
            <a:r>
              <a:rPr lang="zh-CN" altLang="en-US" dirty="0"/>
              <a:t>国内外研究现状</a:t>
            </a:r>
          </a:p>
        </p:txBody>
      </p:sp>
      <p:sp>
        <p:nvSpPr>
          <p:cNvPr id="3" name="内容占位符 2"/>
          <p:cNvSpPr>
            <a:spLocks noGrp="1"/>
          </p:cNvSpPr>
          <p:nvPr>
            <p:ph sz="quarter" idx="10"/>
          </p:nvPr>
        </p:nvSpPr>
        <p:spPr>
          <a:xfrm>
            <a:off x="70513" y="1001259"/>
            <a:ext cx="5838959" cy="4853632"/>
          </a:xfrm>
        </p:spPr>
        <p:txBody>
          <a:bodyPr>
            <a:noAutofit/>
          </a:bodyPr>
          <a:lstStyle/>
          <a:p>
            <a:r>
              <a:rPr lang="zh-CN" altLang="en-US" dirty="0"/>
              <a:t>模糊测试</a:t>
            </a:r>
            <a:r>
              <a:rPr lang="en-US" altLang="zh-CN" sz="1400" dirty="0">
                <a:solidFill>
                  <a:schemeClr val="bg1">
                    <a:lumMod val="65000"/>
                  </a:schemeClr>
                </a:solidFill>
                <a:latin typeface="+mj-ea"/>
                <a:ea typeface="+mj-ea"/>
              </a:rPr>
              <a:t>(</a:t>
            </a:r>
            <a:r>
              <a:rPr lang="en-US" altLang="zh-CN" sz="1400" dirty="0" err="1">
                <a:solidFill>
                  <a:schemeClr val="bg1">
                    <a:lumMod val="65000"/>
                  </a:schemeClr>
                </a:solidFill>
                <a:latin typeface="+mj-ea"/>
                <a:ea typeface="+mj-ea"/>
              </a:rPr>
              <a:t>ContractFuzzer</a:t>
            </a:r>
            <a:r>
              <a:rPr lang="en-US" altLang="zh-CN" sz="1400" dirty="0">
                <a:solidFill>
                  <a:schemeClr val="bg1">
                    <a:lumMod val="65000"/>
                  </a:schemeClr>
                </a:solidFill>
                <a:latin typeface="+mj-ea"/>
                <a:ea typeface="+mj-ea"/>
              </a:rPr>
              <a:t> [1]</a:t>
            </a:r>
            <a:r>
              <a:rPr lang="zh-CN" altLang="en-US" sz="1400" dirty="0">
                <a:solidFill>
                  <a:schemeClr val="bg1">
                    <a:lumMod val="65000"/>
                  </a:schemeClr>
                </a:solidFill>
                <a:latin typeface="+mj-ea"/>
                <a:ea typeface="+mj-ea"/>
              </a:rPr>
              <a:t>、</a:t>
            </a:r>
            <a:r>
              <a:rPr lang="en-US" altLang="zh-CN" sz="1400" dirty="0">
                <a:solidFill>
                  <a:schemeClr val="bg1">
                    <a:lumMod val="65000"/>
                  </a:schemeClr>
                </a:solidFill>
                <a:latin typeface="+mj-ea"/>
                <a:ea typeface="+mj-ea"/>
              </a:rPr>
              <a:t>ILF[2]</a:t>
            </a:r>
            <a:r>
              <a:rPr lang="zh-CN" altLang="en-US" sz="1400" dirty="0">
                <a:solidFill>
                  <a:schemeClr val="bg1">
                    <a:lumMod val="65000"/>
                  </a:schemeClr>
                </a:solidFill>
                <a:latin typeface="+mj-ea"/>
                <a:ea typeface="+mj-ea"/>
              </a:rPr>
              <a:t>、</a:t>
            </a:r>
            <a:r>
              <a:rPr lang="en-GB" altLang="zh-CN" sz="1400" dirty="0" err="1">
                <a:solidFill>
                  <a:schemeClr val="bg1">
                    <a:lumMod val="65000"/>
                  </a:schemeClr>
                </a:solidFill>
                <a:latin typeface="+mj-ea"/>
                <a:ea typeface="+mj-ea"/>
              </a:rPr>
              <a:t>EthPloit</a:t>
            </a:r>
            <a:r>
              <a:rPr lang="en-GB" altLang="zh-CN" sz="1400" dirty="0">
                <a:solidFill>
                  <a:schemeClr val="bg1">
                    <a:lumMod val="65000"/>
                  </a:schemeClr>
                </a:solidFill>
                <a:latin typeface="+mj-ea"/>
                <a:ea typeface="+mj-ea"/>
              </a:rPr>
              <a:t>[</a:t>
            </a:r>
            <a:r>
              <a:rPr lang="en-US" altLang="zh-CN" sz="1400" dirty="0">
                <a:solidFill>
                  <a:schemeClr val="bg1">
                    <a:lumMod val="65000"/>
                  </a:schemeClr>
                </a:solidFill>
                <a:latin typeface="+mj-ea"/>
                <a:ea typeface="+mj-ea"/>
              </a:rPr>
              <a:t>3</a:t>
            </a:r>
            <a:r>
              <a:rPr lang="en-GB" altLang="zh-CN" sz="1400" dirty="0">
                <a:solidFill>
                  <a:schemeClr val="bg1">
                    <a:lumMod val="65000"/>
                  </a:schemeClr>
                </a:solidFill>
                <a:latin typeface="+mj-ea"/>
                <a:ea typeface="+mj-ea"/>
              </a:rPr>
              <a:t>])</a:t>
            </a:r>
            <a:endParaRPr lang="en-US" altLang="zh-CN" sz="1400" dirty="0">
              <a:solidFill>
                <a:schemeClr val="bg1">
                  <a:lumMod val="65000"/>
                </a:schemeClr>
              </a:solidFill>
              <a:latin typeface="+mj-ea"/>
              <a:ea typeface="+mj-ea"/>
            </a:endParaRPr>
          </a:p>
          <a:p>
            <a:pPr lvl="1"/>
            <a:r>
              <a:rPr lang="zh-CN" altLang="en-US" dirty="0"/>
              <a:t>无法达到理想的路径覆盖率，难以找出所有潜在威胁。</a:t>
            </a:r>
            <a:endParaRPr lang="en-US" altLang="zh-CN" dirty="0"/>
          </a:p>
          <a:p>
            <a:r>
              <a:rPr lang="zh-CN" altLang="en-US" dirty="0"/>
              <a:t>符号执行</a:t>
            </a:r>
            <a:r>
              <a:rPr lang="en-US" altLang="zh-CN" sz="1400" dirty="0">
                <a:solidFill>
                  <a:schemeClr val="bg1">
                    <a:lumMod val="65000"/>
                  </a:schemeClr>
                </a:solidFill>
                <a:latin typeface="+mj-ea"/>
                <a:ea typeface="+mj-ea"/>
              </a:rPr>
              <a:t>(</a:t>
            </a:r>
            <a:r>
              <a:rPr lang="en-US" altLang="zh-CN" sz="1400" dirty="0" err="1">
                <a:solidFill>
                  <a:schemeClr val="bg1">
                    <a:lumMod val="65000"/>
                  </a:schemeClr>
                </a:solidFill>
                <a:latin typeface="+mj-ea"/>
                <a:ea typeface="+mj-ea"/>
              </a:rPr>
              <a:t>Oyente</a:t>
            </a:r>
            <a:r>
              <a:rPr lang="en-US" altLang="zh-CN" sz="1400" dirty="0">
                <a:solidFill>
                  <a:schemeClr val="bg1">
                    <a:lumMod val="65000"/>
                  </a:schemeClr>
                </a:solidFill>
                <a:latin typeface="+mj-ea"/>
                <a:ea typeface="+mj-ea"/>
              </a:rPr>
              <a:t>[4] </a:t>
            </a:r>
            <a:r>
              <a:rPr lang="zh-CN" altLang="en-US" sz="1400" dirty="0">
                <a:solidFill>
                  <a:schemeClr val="bg1">
                    <a:lumMod val="65000"/>
                  </a:schemeClr>
                </a:solidFill>
                <a:latin typeface="+mj-ea"/>
                <a:ea typeface="+mj-ea"/>
              </a:rPr>
              <a:t>、</a:t>
            </a:r>
            <a:r>
              <a:rPr lang="en-US" altLang="zh-CN" sz="1400" dirty="0">
                <a:solidFill>
                  <a:schemeClr val="bg1">
                    <a:lumMod val="65000"/>
                  </a:schemeClr>
                </a:solidFill>
                <a:latin typeface="+mj-ea"/>
                <a:ea typeface="+mj-ea"/>
              </a:rPr>
              <a:t> Osiris[5] </a:t>
            </a:r>
            <a:r>
              <a:rPr lang="zh-CN" altLang="en-US" sz="1400" dirty="0">
                <a:solidFill>
                  <a:schemeClr val="bg1">
                    <a:lumMod val="65000"/>
                  </a:schemeClr>
                </a:solidFill>
                <a:latin typeface="+mj-ea"/>
                <a:ea typeface="+mj-ea"/>
              </a:rPr>
              <a:t>、</a:t>
            </a:r>
            <a:r>
              <a:rPr lang="en-US" altLang="zh-CN" sz="1400" dirty="0" err="1">
                <a:solidFill>
                  <a:schemeClr val="bg1">
                    <a:lumMod val="65000"/>
                  </a:schemeClr>
                </a:solidFill>
                <a:latin typeface="+mj-ea"/>
                <a:ea typeface="+mj-ea"/>
              </a:rPr>
              <a:t>Mythril</a:t>
            </a:r>
            <a:r>
              <a:rPr lang="en-US" altLang="zh-CN" sz="1400" dirty="0">
                <a:solidFill>
                  <a:schemeClr val="bg1">
                    <a:lumMod val="65000"/>
                  </a:schemeClr>
                </a:solidFill>
                <a:latin typeface="+mj-ea"/>
                <a:ea typeface="+mj-ea"/>
              </a:rPr>
              <a:t>[6]</a:t>
            </a:r>
            <a:r>
              <a:rPr lang="en-GB" altLang="zh-CN" sz="1400" dirty="0">
                <a:solidFill>
                  <a:schemeClr val="bg1">
                    <a:lumMod val="65000"/>
                  </a:schemeClr>
                </a:solidFill>
                <a:latin typeface="+mj-ea"/>
                <a:ea typeface="+mj-ea"/>
              </a:rPr>
              <a:t>)</a:t>
            </a:r>
            <a:r>
              <a:rPr lang="en-US" altLang="zh-CN" sz="1400" dirty="0">
                <a:solidFill>
                  <a:schemeClr val="bg1">
                    <a:lumMod val="65000"/>
                  </a:schemeClr>
                </a:solidFill>
                <a:latin typeface="+mj-ea"/>
                <a:ea typeface="+mj-ea"/>
              </a:rPr>
              <a:t> </a:t>
            </a:r>
          </a:p>
          <a:p>
            <a:pPr lvl="1"/>
            <a:r>
              <a:rPr lang="zh-CN" altLang="en-US" dirty="0"/>
              <a:t>计算资源和时间开销较高，无法彻底解决状态空间爆炸与执行路径指数级增长等问题</a:t>
            </a:r>
            <a:endParaRPr lang="en-US" altLang="zh-CN" dirty="0"/>
          </a:p>
          <a:p>
            <a:r>
              <a:rPr lang="zh-CN" altLang="en-US" dirty="0"/>
              <a:t>形式化验证</a:t>
            </a:r>
            <a:r>
              <a:rPr lang="en-GB" altLang="zh-CN" sz="1400" dirty="0">
                <a:solidFill>
                  <a:schemeClr val="bg1">
                    <a:lumMod val="65000"/>
                  </a:schemeClr>
                </a:solidFill>
                <a:latin typeface="+mj-ea"/>
                <a:ea typeface="+mj-ea"/>
              </a:rPr>
              <a:t>(</a:t>
            </a:r>
            <a:r>
              <a:rPr lang="en-US" altLang="zh-CN" sz="1400" dirty="0">
                <a:solidFill>
                  <a:schemeClr val="bg1">
                    <a:lumMod val="65000"/>
                  </a:schemeClr>
                </a:solidFill>
                <a:latin typeface="+mj-ea"/>
                <a:ea typeface="+mj-ea"/>
              </a:rPr>
              <a:t>F* </a:t>
            </a:r>
            <a:r>
              <a:rPr lang="zh-CN" altLang="en-US" sz="1400" dirty="0">
                <a:solidFill>
                  <a:schemeClr val="bg1">
                    <a:lumMod val="65000"/>
                  </a:schemeClr>
                </a:solidFill>
                <a:latin typeface="+mj-ea"/>
                <a:ea typeface="+mj-ea"/>
              </a:rPr>
              <a:t>框架</a:t>
            </a:r>
            <a:r>
              <a:rPr lang="en-US" altLang="zh-CN" sz="1400" dirty="0">
                <a:solidFill>
                  <a:schemeClr val="bg1">
                    <a:lumMod val="65000"/>
                  </a:schemeClr>
                </a:solidFill>
                <a:latin typeface="+mj-ea"/>
                <a:ea typeface="+mj-ea"/>
              </a:rPr>
              <a:t>[7] </a:t>
            </a:r>
            <a:r>
              <a:rPr lang="zh-CN" altLang="en-US" sz="1400" dirty="0">
                <a:solidFill>
                  <a:schemeClr val="bg1">
                    <a:lumMod val="65000"/>
                  </a:schemeClr>
                </a:solidFill>
                <a:latin typeface="+mj-ea"/>
                <a:ea typeface="+mj-ea"/>
              </a:rPr>
              <a:t>、</a:t>
            </a:r>
            <a:r>
              <a:rPr lang="en-GB" altLang="zh-CN" sz="1400" dirty="0">
                <a:solidFill>
                  <a:schemeClr val="bg1">
                    <a:lumMod val="65000"/>
                  </a:schemeClr>
                </a:solidFill>
                <a:latin typeface="+mj-ea"/>
                <a:ea typeface="+mj-ea"/>
              </a:rPr>
              <a:t>K</a:t>
            </a:r>
            <a:r>
              <a:rPr lang="zh-CN" altLang="en-US" sz="1400" dirty="0">
                <a:solidFill>
                  <a:schemeClr val="bg1">
                    <a:lumMod val="65000"/>
                  </a:schemeClr>
                </a:solidFill>
                <a:latin typeface="+mj-ea"/>
                <a:ea typeface="+mj-ea"/>
              </a:rPr>
              <a:t>框架</a:t>
            </a:r>
            <a:r>
              <a:rPr lang="en-US" altLang="zh-CN" sz="1400" dirty="0">
                <a:solidFill>
                  <a:schemeClr val="bg1">
                    <a:lumMod val="65000"/>
                  </a:schemeClr>
                </a:solidFill>
                <a:latin typeface="+mj-ea"/>
                <a:ea typeface="+mj-ea"/>
              </a:rPr>
              <a:t>[8] </a:t>
            </a:r>
            <a:r>
              <a:rPr lang="zh-CN" altLang="en-US" sz="1400" dirty="0">
                <a:solidFill>
                  <a:schemeClr val="bg1">
                    <a:lumMod val="65000"/>
                  </a:schemeClr>
                </a:solidFill>
                <a:latin typeface="+mj-ea"/>
                <a:ea typeface="+mj-ea"/>
              </a:rPr>
              <a:t>、</a:t>
            </a:r>
            <a:r>
              <a:rPr lang="en-GB" altLang="zh-CN" sz="1400" dirty="0" err="1">
                <a:solidFill>
                  <a:schemeClr val="bg1">
                    <a:lumMod val="65000"/>
                  </a:schemeClr>
                </a:solidFill>
                <a:latin typeface="+mj-ea"/>
                <a:ea typeface="+mj-ea"/>
              </a:rPr>
              <a:t>Securify</a:t>
            </a:r>
            <a:r>
              <a:rPr lang="en-GB" altLang="zh-CN" sz="1400" dirty="0">
                <a:solidFill>
                  <a:schemeClr val="bg1">
                    <a:lumMod val="65000"/>
                  </a:schemeClr>
                </a:solidFill>
                <a:latin typeface="+mj-ea"/>
                <a:ea typeface="+mj-ea"/>
              </a:rPr>
              <a:t>[</a:t>
            </a:r>
            <a:r>
              <a:rPr lang="en-US" altLang="zh-CN" sz="1400" dirty="0">
                <a:solidFill>
                  <a:schemeClr val="bg1">
                    <a:lumMod val="65000"/>
                  </a:schemeClr>
                </a:solidFill>
                <a:latin typeface="+mj-ea"/>
                <a:ea typeface="+mj-ea"/>
              </a:rPr>
              <a:t>9</a:t>
            </a:r>
            <a:r>
              <a:rPr lang="en-GB" altLang="zh-CN" sz="1400" dirty="0">
                <a:solidFill>
                  <a:schemeClr val="bg1">
                    <a:lumMod val="65000"/>
                  </a:schemeClr>
                </a:solidFill>
                <a:latin typeface="+mj-ea"/>
                <a:ea typeface="+mj-ea"/>
              </a:rPr>
              <a:t>])</a:t>
            </a:r>
            <a:endParaRPr lang="en-US" altLang="zh-CN" sz="1400" dirty="0">
              <a:solidFill>
                <a:schemeClr val="bg1">
                  <a:lumMod val="65000"/>
                </a:schemeClr>
              </a:solidFill>
              <a:latin typeface="+mj-ea"/>
              <a:ea typeface="+mj-ea"/>
            </a:endParaRPr>
          </a:p>
          <a:p>
            <a:pPr lvl="1"/>
            <a:r>
              <a:rPr lang="zh-CN" altLang="en-US" dirty="0"/>
              <a:t>难以应用到大规模的智能合约漏洞检测。</a:t>
            </a:r>
            <a:endParaRPr lang="en-US" altLang="zh-CN" dirty="0"/>
          </a:p>
          <a:p>
            <a:r>
              <a:rPr lang="zh-CN" altLang="en-US" dirty="0"/>
              <a:t>静态分析</a:t>
            </a:r>
            <a:r>
              <a:rPr lang="en-US" altLang="zh-CN" sz="1400" dirty="0">
                <a:solidFill>
                  <a:schemeClr val="bg1">
                    <a:lumMod val="65000"/>
                  </a:schemeClr>
                </a:solidFill>
                <a:latin typeface="+mj-ea"/>
                <a:ea typeface="+mj-ea"/>
              </a:rPr>
              <a:t>(Slither [10]</a:t>
            </a:r>
            <a:r>
              <a:rPr lang="zh-CN" altLang="en-US" sz="1400" dirty="0">
                <a:solidFill>
                  <a:schemeClr val="bg1">
                    <a:lumMod val="65000"/>
                  </a:schemeClr>
                </a:solidFill>
                <a:latin typeface="+mj-ea"/>
                <a:ea typeface="+mj-ea"/>
              </a:rPr>
              <a:t>、</a:t>
            </a:r>
            <a:r>
              <a:rPr lang="en-US" altLang="zh-CN" sz="1400" dirty="0">
                <a:solidFill>
                  <a:schemeClr val="bg1">
                    <a:lumMod val="65000"/>
                  </a:schemeClr>
                </a:solidFill>
                <a:latin typeface="+mj-ea"/>
                <a:ea typeface="+mj-ea"/>
              </a:rPr>
              <a:t>SmartCheck [11]</a:t>
            </a:r>
            <a:r>
              <a:rPr lang="zh-CN" altLang="en-US" sz="1400" dirty="0">
                <a:solidFill>
                  <a:schemeClr val="bg1">
                    <a:lumMod val="65000"/>
                  </a:schemeClr>
                </a:solidFill>
                <a:latin typeface="+mj-ea"/>
                <a:ea typeface="+mj-ea"/>
              </a:rPr>
              <a:t>、</a:t>
            </a:r>
            <a:r>
              <a:rPr lang="en-GB" altLang="zh-CN" sz="1400" dirty="0">
                <a:solidFill>
                  <a:schemeClr val="bg1">
                    <a:lumMod val="65000"/>
                  </a:schemeClr>
                </a:solidFill>
                <a:latin typeface="+mj-ea"/>
                <a:ea typeface="+mj-ea"/>
              </a:rPr>
              <a:t>DR-GCN</a:t>
            </a:r>
            <a:r>
              <a:rPr lang="zh-CN" altLang="en-US" sz="1400" dirty="0">
                <a:solidFill>
                  <a:schemeClr val="bg1">
                    <a:lumMod val="65000"/>
                  </a:schemeClr>
                </a:solidFill>
                <a:latin typeface="+mj-ea"/>
                <a:ea typeface="+mj-ea"/>
              </a:rPr>
              <a:t> </a:t>
            </a:r>
            <a:r>
              <a:rPr lang="en-GB" altLang="zh-CN" sz="1400" dirty="0">
                <a:solidFill>
                  <a:schemeClr val="bg1">
                    <a:lumMod val="65000"/>
                  </a:schemeClr>
                </a:solidFill>
                <a:latin typeface="+mj-ea"/>
                <a:ea typeface="+mj-ea"/>
              </a:rPr>
              <a:t>[</a:t>
            </a:r>
            <a:r>
              <a:rPr lang="en-US" altLang="zh-CN" sz="1400" dirty="0">
                <a:solidFill>
                  <a:schemeClr val="bg1">
                    <a:lumMod val="65000"/>
                  </a:schemeClr>
                </a:solidFill>
                <a:latin typeface="+mj-ea"/>
                <a:ea typeface="+mj-ea"/>
              </a:rPr>
              <a:t>12</a:t>
            </a:r>
            <a:r>
              <a:rPr lang="en-GB" altLang="zh-CN" sz="1400" dirty="0">
                <a:solidFill>
                  <a:schemeClr val="bg1">
                    <a:lumMod val="65000"/>
                  </a:schemeClr>
                </a:solidFill>
                <a:latin typeface="+mj-ea"/>
                <a:ea typeface="+mj-ea"/>
              </a:rPr>
              <a:t>]</a:t>
            </a:r>
            <a:r>
              <a:rPr lang="en-US" altLang="zh-CN" sz="1400" dirty="0">
                <a:solidFill>
                  <a:schemeClr val="bg1">
                    <a:lumMod val="65000"/>
                  </a:schemeClr>
                </a:solidFill>
                <a:latin typeface="+mj-ea"/>
                <a:ea typeface="+mj-ea"/>
              </a:rPr>
              <a:t> )</a:t>
            </a:r>
          </a:p>
          <a:p>
            <a:pPr lvl="1"/>
            <a:r>
              <a:rPr lang="zh-CN" altLang="en-US" dirty="0"/>
              <a:t>依赖于预定义的语义规则或分析列表，不能充分利用智能合约结构信息</a:t>
            </a:r>
            <a:endParaRPr lang="en-US" altLang="zh-CN" dirty="0"/>
          </a:p>
          <a:p>
            <a:pPr lvl="1"/>
            <a:endParaRPr lang="en-US" altLang="zh-CN" dirty="0"/>
          </a:p>
          <a:p>
            <a:endParaRPr lang="en-US" altLang="zh-CN" dirty="0"/>
          </a:p>
          <a:p>
            <a:endParaRPr lang="en-US" altLang="zh-CN" dirty="0"/>
          </a:p>
          <a:p>
            <a:endParaRPr lang="en-US" altLang="zh-CN" dirty="0"/>
          </a:p>
          <a:p>
            <a:pPr lvl="1"/>
            <a:endParaRPr lang="en-US" altLang="zh-CN" dirty="0"/>
          </a:p>
          <a:p>
            <a:pPr marL="360045" lvl="1" indent="0">
              <a:buNone/>
            </a:pPr>
            <a:endParaRPr lang="zh-CN" altLang="en-US" dirty="0"/>
          </a:p>
        </p:txBody>
      </p:sp>
      <p:sp>
        <p:nvSpPr>
          <p:cNvPr id="4" name="矩形 3"/>
          <p:cNvSpPr/>
          <p:nvPr/>
        </p:nvSpPr>
        <p:spPr>
          <a:xfrm>
            <a:off x="5991368" y="1001259"/>
            <a:ext cx="6216555" cy="5586145"/>
          </a:xfrm>
          <a:prstGeom prst="rect">
            <a:avLst/>
          </a:prstGeom>
        </p:spPr>
        <p:txBody>
          <a:bodyPr wrap="square">
            <a:spAutoFit/>
          </a:bodyPr>
          <a:lstStyle/>
          <a:p>
            <a:pPr algn="just"/>
            <a:r>
              <a:rPr lang="en-US" altLang="zh-CN" sz="1050" dirty="0">
                <a:solidFill>
                  <a:schemeClr val="bg1">
                    <a:lumMod val="65000"/>
                  </a:schemeClr>
                </a:solidFill>
                <a:latin typeface="Times New Roman" panose="02020603050405020304" pitchFamily="18" charset="0"/>
              </a:rPr>
              <a:t>[1] Jiang B, Liu Y, Chan W K. </a:t>
            </a:r>
            <a:r>
              <a:rPr lang="en-US" altLang="zh-CN" sz="1050" dirty="0" err="1">
                <a:solidFill>
                  <a:schemeClr val="bg1">
                    <a:lumMod val="65000"/>
                  </a:schemeClr>
                </a:solidFill>
                <a:latin typeface="Times New Roman" panose="02020603050405020304" pitchFamily="18" charset="0"/>
              </a:rPr>
              <a:t>Contractfuzzer</a:t>
            </a:r>
            <a:r>
              <a:rPr lang="en-US" altLang="zh-CN" sz="1050" dirty="0">
                <a:solidFill>
                  <a:schemeClr val="bg1">
                    <a:lumMod val="65000"/>
                  </a:schemeClr>
                </a:solidFill>
                <a:latin typeface="Times New Roman" panose="02020603050405020304" pitchFamily="18" charset="0"/>
              </a:rPr>
              <a:t>: Fuzzing smart contracts for vulnerability detection[C]//2018 33rd IEEE/ACM International Conference on Automated Software Engineering (ASE). IEEE, 2019: 259-269..</a:t>
            </a:r>
          </a:p>
          <a:p>
            <a:pPr algn="just"/>
            <a:r>
              <a:rPr lang="en-US" altLang="zh-CN" sz="1050" dirty="0">
                <a:solidFill>
                  <a:schemeClr val="bg1">
                    <a:lumMod val="65000"/>
                  </a:schemeClr>
                </a:solidFill>
                <a:latin typeface="Times New Roman" panose="02020603050405020304" pitchFamily="18" charset="0"/>
              </a:rPr>
              <a:t>[2] He J X, </a:t>
            </a:r>
            <a:r>
              <a:rPr lang="en-US" altLang="zh-CN" sz="1050" dirty="0" err="1">
                <a:solidFill>
                  <a:schemeClr val="bg1">
                    <a:lumMod val="65000"/>
                  </a:schemeClr>
                </a:solidFill>
                <a:latin typeface="Times New Roman" panose="02020603050405020304" pitchFamily="18" charset="0"/>
              </a:rPr>
              <a:t>Balunović</a:t>
            </a:r>
            <a:r>
              <a:rPr lang="en-US" altLang="zh-CN" sz="1050" dirty="0">
                <a:solidFill>
                  <a:schemeClr val="bg1">
                    <a:lumMod val="65000"/>
                  </a:schemeClr>
                </a:solidFill>
                <a:latin typeface="Times New Roman" panose="02020603050405020304" pitchFamily="18" charset="0"/>
              </a:rPr>
              <a:t> M, </a:t>
            </a:r>
            <a:r>
              <a:rPr lang="en-US" altLang="zh-CN" sz="1050" dirty="0" err="1">
                <a:solidFill>
                  <a:schemeClr val="bg1">
                    <a:lumMod val="65000"/>
                  </a:schemeClr>
                </a:solidFill>
                <a:latin typeface="Times New Roman" panose="02020603050405020304" pitchFamily="18" charset="0"/>
              </a:rPr>
              <a:t>Ambroladze</a:t>
            </a:r>
            <a:r>
              <a:rPr lang="en-US" altLang="zh-CN" sz="1050" dirty="0">
                <a:solidFill>
                  <a:schemeClr val="bg1">
                    <a:lumMod val="65000"/>
                  </a:schemeClr>
                </a:solidFill>
                <a:latin typeface="Times New Roman" panose="02020603050405020304" pitchFamily="18" charset="0"/>
              </a:rPr>
              <a:t> N, et al. Learning to Fuzz from Symbolic Execution with Application to Smart Contracts[C]. Proceedings of the 2019 ACM SIGSAC Conference on Computer and Communications Security, London United Kingdom, 2019:531-548.</a:t>
            </a:r>
          </a:p>
          <a:p>
            <a:pPr algn="just"/>
            <a:r>
              <a:rPr lang="en-US" altLang="zh-CN" sz="1050" dirty="0">
                <a:solidFill>
                  <a:schemeClr val="bg1">
                    <a:lumMod val="65000"/>
                  </a:schemeClr>
                </a:solidFill>
                <a:latin typeface="Times New Roman" panose="02020603050405020304" pitchFamily="18" charset="0"/>
              </a:rPr>
              <a:t>[3] Zhang Q, Wang Y, Li J, et al. </a:t>
            </a:r>
            <a:r>
              <a:rPr lang="en-US" altLang="zh-CN" sz="1050" dirty="0" err="1">
                <a:solidFill>
                  <a:schemeClr val="bg1">
                    <a:lumMod val="65000"/>
                  </a:schemeClr>
                </a:solidFill>
                <a:latin typeface="Times New Roman" panose="02020603050405020304" pitchFamily="18" charset="0"/>
              </a:rPr>
              <a:t>Ethploit</a:t>
            </a:r>
            <a:r>
              <a:rPr lang="en-US" altLang="zh-CN" sz="1050" dirty="0">
                <a:solidFill>
                  <a:schemeClr val="bg1">
                    <a:lumMod val="65000"/>
                  </a:schemeClr>
                </a:solidFill>
                <a:latin typeface="Times New Roman" panose="02020603050405020304" pitchFamily="18" charset="0"/>
              </a:rPr>
              <a:t>: From fuzzing to efficient exploit generation against smart contracts[C]//2020 IEEE 27th International Conference on Software Analysis, Evolution and Reengineering (SANER). IEEE, 2020: 116-126.</a:t>
            </a:r>
          </a:p>
          <a:p>
            <a:pPr algn="just"/>
            <a:endParaRPr lang="en-US" altLang="zh-CN" sz="1050" dirty="0">
              <a:solidFill>
                <a:schemeClr val="bg1">
                  <a:lumMod val="65000"/>
                </a:schemeClr>
              </a:solidFill>
              <a:latin typeface="Times New Roman" panose="02020603050405020304" pitchFamily="18" charset="0"/>
            </a:endParaRPr>
          </a:p>
          <a:p>
            <a:pPr algn="just"/>
            <a:r>
              <a:rPr lang="en-US" altLang="zh-CN" sz="1050" dirty="0">
                <a:solidFill>
                  <a:schemeClr val="bg1">
                    <a:lumMod val="65000"/>
                  </a:schemeClr>
                </a:solidFill>
                <a:latin typeface="Times New Roman" panose="02020603050405020304" pitchFamily="18" charset="0"/>
              </a:rPr>
              <a:t>[4] </a:t>
            </a:r>
            <a:r>
              <a:rPr lang="en-US" altLang="zh-CN" sz="1050" dirty="0" err="1">
                <a:solidFill>
                  <a:schemeClr val="bg1">
                    <a:lumMod val="65000"/>
                  </a:schemeClr>
                </a:solidFill>
                <a:latin typeface="Times New Roman" panose="02020603050405020304" pitchFamily="18" charset="0"/>
              </a:rPr>
              <a:t>Luu</a:t>
            </a:r>
            <a:r>
              <a:rPr lang="en-US" altLang="zh-CN" sz="1050" dirty="0">
                <a:solidFill>
                  <a:schemeClr val="bg1">
                    <a:lumMod val="65000"/>
                  </a:schemeClr>
                </a:solidFill>
                <a:latin typeface="Times New Roman" panose="02020603050405020304" pitchFamily="18" charset="0"/>
              </a:rPr>
              <a:t> L, Chu D H, </a:t>
            </a:r>
            <a:r>
              <a:rPr lang="en-US" altLang="zh-CN" sz="1050" dirty="0" err="1">
                <a:solidFill>
                  <a:schemeClr val="bg1">
                    <a:lumMod val="65000"/>
                  </a:schemeClr>
                </a:solidFill>
                <a:latin typeface="Times New Roman" panose="02020603050405020304" pitchFamily="18" charset="0"/>
              </a:rPr>
              <a:t>Olickel</a:t>
            </a:r>
            <a:r>
              <a:rPr lang="en-US" altLang="zh-CN" sz="1050" dirty="0">
                <a:solidFill>
                  <a:schemeClr val="bg1">
                    <a:lumMod val="65000"/>
                  </a:schemeClr>
                </a:solidFill>
                <a:latin typeface="Times New Roman" panose="02020603050405020304" pitchFamily="18" charset="0"/>
              </a:rPr>
              <a:t> H, et al. Making smart contracts smarter[C]//Proceedings of the 2016 ACM SIGSAC conference on computer and communications security. 2018: 254-269.</a:t>
            </a:r>
          </a:p>
          <a:p>
            <a:pPr algn="just"/>
            <a:r>
              <a:rPr lang="en-US" altLang="zh-CN" sz="1050" dirty="0">
                <a:solidFill>
                  <a:schemeClr val="bg1">
                    <a:lumMod val="65000"/>
                  </a:schemeClr>
                </a:solidFill>
                <a:latin typeface="Times New Roman" panose="02020603050405020304" pitchFamily="18" charset="0"/>
              </a:rPr>
              <a:t>[5] Torres, Christof Ferreira , Julian </a:t>
            </a:r>
            <a:r>
              <a:rPr lang="en-US" altLang="zh-CN" sz="1050" dirty="0" err="1">
                <a:solidFill>
                  <a:schemeClr val="bg1">
                    <a:lumMod val="65000"/>
                  </a:schemeClr>
                </a:solidFill>
                <a:latin typeface="Times New Roman" panose="02020603050405020304" pitchFamily="18" charset="0"/>
              </a:rPr>
              <a:t>Schütte</a:t>
            </a:r>
            <a:r>
              <a:rPr lang="en-US" altLang="zh-CN" sz="1050" dirty="0">
                <a:solidFill>
                  <a:schemeClr val="bg1">
                    <a:lumMod val="65000"/>
                  </a:schemeClr>
                </a:solidFill>
                <a:latin typeface="Times New Roman" panose="02020603050405020304" pitchFamily="18" charset="0"/>
              </a:rPr>
              <a:t>, et al. Osiris: Hunting for Integer Bugs in Ethereum Smart Contracts[C]. 34th Annual Computer Security Applications Conference (ACSAC), 2018:256-271.</a:t>
            </a:r>
          </a:p>
          <a:p>
            <a:pPr algn="just"/>
            <a:r>
              <a:rPr lang="en-US" altLang="zh-CN" sz="1050" dirty="0">
                <a:solidFill>
                  <a:schemeClr val="bg1">
                    <a:lumMod val="65000"/>
                  </a:schemeClr>
                </a:solidFill>
                <a:latin typeface="Times New Roman" panose="02020603050405020304" pitchFamily="18" charset="0"/>
              </a:rPr>
              <a:t>[6] B. Mueller, </a:t>
            </a:r>
            <a:r>
              <a:rPr lang="en-US" altLang="zh-CN" sz="1050" dirty="0" err="1">
                <a:solidFill>
                  <a:schemeClr val="bg1">
                    <a:lumMod val="65000"/>
                  </a:schemeClr>
                </a:solidFill>
                <a:latin typeface="Times New Roman" panose="02020603050405020304" pitchFamily="18" charset="0"/>
              </a:rPr>
              <a:t>Mythril</a:t>
            </a:r>
            <a:r>
              <a:rPr lang="en-US" altLang="zh-CN" sz="1050" dirty="0">
                <a:solidFill>
                  <a:schemeClr val="bg1">
                    <a:lumMod val="65000"/>
                  </a:schemeClr>
                </a:solidFill>
                <a:latin typeface="Times New Roman" panose="02020603050405020304" pitchFamily="18" charset="0"/>
              </a:rPr>
              <a:t>—Reversing and Bug Hunting Framework for the Ethereum Blockchain,</a:t>
            </a:r>
            <a:r>
              <a:rPr lang="en-US" altLang="zh-CN" sz="1050" dirty="0">
                <a:solidFill>
                  <a:schemeClr val="bg1">
                    <a:lumMod val="65000"/>
                  </a:schemeClr>
                </a:solidFill>
                <a:latin typeface="Times New Roman" panose="02020603050405020304" pitchFamily="18" charset="0"/>
                <a:hlinkClick r:id="rId3"/>
              </a:rPr>
              <a:t> </a:t>
            </a:r>
            <a:r>
              <a:rPr lang="en-US" altLang="zh-CN" sz="1050" dirty="0">
                <a:solidFill>
                  <a:schemeClr val="bg1">
                    <a:lumMod val="65000"/>
                  </a:schemeClr>
                </a:solidFill>
                <a:latin typeface="Times New Roman" panose="02020603050405020304" pitchFamily="18" charset="0"/>
                <a:hlinkClick r:id="rId3">
                  <a:extLst>
                    <a:ext uri="{A12FA001-AC4F-418D-AE19-62706E023703}">
                      <ahyp:hlinkClr xmlns:ahyp="http://schemas.microsoft.com/office/drawing/2018/hyperlinkcolor" val="tx"/>
                    </a:ext>
                  </a:extLst>
                </a:hlinkClick>
              </a:rPr>
              <a:t>https://pypi.org/project/mythril/0.8.2/</a:t>
            </a:r>
            <a:r>
              <a:rPr lang="en-US" altLang="zh-CN" sz="1050" dirty="0">
                <a:solidFill>
                  <a:schemeClr val="bg1">
                    <a:lumMod val="65000"/>
                  </a:schemeClr>
                </a:solidFill>
                <a:latin typeface="Times New Roman" panose="02020603050405020304" pitchFamily="18" charset="0"/>
              </a:rPr>
              <a:t>.</a:t>
            </a:r>
          </a:p>
          <a:p>
            <a:pPr algn="just"/>
            <a:endParaRPr lang="en-US" altLang="zh-CN" sz="1050" dirty="0">
              <a:solidFill>
                <a:schemeClr val="bg1">
                  <a:lumMod val="65000"/>
                </a:schemeClr>
              </a:solidFill>
              <a:latin typeface="Times New Roman" panose="02020603050405020304" pitchFamily="18" charset="0"/>
            </a:endParaRPr>
          </a:p>
          <a:p>
            <a:pPr algn="just"/>
            <a:r>
              <a:rPr lang="en-US" altLang="zh-CN" sz="1050" dirty="0">
                <a:solidFill>
                  <a:schemeClr val="bg1">
                    <a:lumMod val="65000"/>
                  </a:schemeClr>
                </a:solidFill>
                <a:latin typeface="Times New Roman" panose="02020603050405020304" pitchFamily="18" charset="0"/>
              </a:rPr>
              <a:t>[7] BHARGAVAN K, </a:t>
            </a:r>
            <a:r>
              <a:rPr lang="en-US" altLang="zh-CN" sz="1050" dirty="0" err="1">
                <a:solidFill>
                  <a:schemeClr val="bg1">
                    <a:lumMod val="65000"/>
                  </a:schemeClr>
                </a:solidFill>
                <a:latin typeface="Times New Roman" panose="02020603050405020304" pitchFamily="18" charset="0"/>
              </a:rPr>
              <a:t>Delignat-Lavaud</a:t>
            </a:r>
            <a:r>
              <a:rPr lang="en-US" altLang="zh-CN" sz="1050" dirty="0">
                <a:solidFill>
                  <a:schemeClr val="bg1">
                    <a:lumMod val="65000"/>
                  </a:schemeClr>
                </a:solidFill>
                <a:latin typeface="Times New Roman" panose="02020603050405020304" pitchFamily="18" charset="0"/>
              </a:rPr>
              <a:t> A, FOURNET C, et al. Formal Verification of Smart Contracts: Short Paper[C]. Proceedings of the 2016 ACM Workshop on Programming Languages and Analysis for Security(PLAS). Association for Computing Machinery,2016. 91-96.</a:t>
            </a:r>
          </a:p>
          <a:p>
            <a:pPr algn="just"/>
            <a:r>
              <a:rPr lang="en-US" altLang="zh-CN" sz="1050" dirty="0">
                <a:solidFill>
                  <a:schemeClr val="bg1">
                    <a:lumMod val="65000"/>
                  </a:schemeClr>
                </a:solidFill>
                <a:latin typeface="Times New Roman" panose="02020603050405020304" pitchFamily="18" charset="0"/>
              </a:rPr>
              <a:t>[8] HILDENBRANDT E, SAXENA M, RODRIGUES N, et al. KEVM: A Complete Formal Semantics of the Ethereum Virtual Machine[C]. Proceedings of the 2018 IEEE 31</a:t>
            </a:r>
            <a:r>
              <a:rPr lang="en-US" altLang="zh-CN" sz="1050" baseline="30000" dirty="0">
                <a:solidFill>
                  <a:schemeClr val="bg1">
                    <a:lumMod val="65000"/>
                  </a:schemeClr>
                </a:solidFill>
                <a:latin typeface="Times New Roman" panose="02020603050405020304" pitchFamily="18" charset="0"/>
              </a:rPr>
              <a:t>st</a:t>
            </a:r>
            <a:r>
              <a:rPr lang="en-US" altLang="zh-CN" sz="1050" dirty="0">
                <a:solidFill>
                  <a:schemeClr val="bg1">
                    <a:lumMod val="65000"/>
                  </a:schemeClr>
                </a:solidFill>
                <a:latin typeface="Times New Roman" panose="02020603050405020304" pitchFamily="18" charset="0"/>
              </a:rPr>
              <a:t> Computer Security Foundations Symposium (CSF). 2018. 204-217.</a:t>
            </a:r>
          </a:p>
          <a:p>
            <a:pPr algn="just"/>
            <a:r>
              <a:rPr lang="en-US" altLang="zh-CN" sz="1050" dirty="0">
                <a:solidFill>
                  <a:schemeClr val="bg1">
                    <a:lumMod val="65000"/>
                  </a:schemeClr>
                </a:solidFill>
                <a:latin typeface="Times New Roman" panose="02020603050405020304" pitchFamily="18" charset="0"/>
              </a:rPr>
              <a:t>[9] </a:t>
            </a:r>
            <a:r>
              <a:rPr lang="en-US" altLang="zh-CN" sz="1050" dirty="0" err="1">
                <a:solidFill>
                  <a:schemeClr val="bg1">
                    <a:lumMod val="65000"/>
                  </a:schemeClr>
                </a:solidFill>
                <a:latin typeface="Times New Roman" panose="02020603050405020304" pitchFamily="18" charset="0"/>
              </a:rPr>
              <a:t>Tsankov</a:t>
            </a:r>
            <a:r>
              <a:rPr lang="en-US" altLang="zh-CN" sz="1050" dirty="0">
                <a:solidFill>
                  <a:schemeClr val="bg1">
                    <a:lumMod val="65000"/>
                  </a:schemeClr>
                </a:solidFill>
                <a:latin typeface="Times New Roman" panose="02020603050405020304" pitchFamily="18" charset="0"/>
              </a:rPr>
              <a:t> P, Dan A, </a:t>
            </a:r>
            <a:r>
              <a:rPr lang="en-US" altLang="zh-CN" sz="1050" dirty="0" err="1">
                <a:solidFill>
                  <a:schemeClr val="bg1">
                    <a:lumMod val="65000"/>
                  </a:schemeClr>
                </a:solidFill>
                <a:latin typeface="Times New Roman" panose="02020603050405020304" pitchFamily="18" charset="0"/>
              </a:rPr>
              <a:t>Drachsler</a:t>
            </a:r>
            <a:r>
              <a:rPr lang="en-US" altLang="zh-CN" sz="1050" dirty="0">
                <a:solidFill>
                  <a:schemeClr val="bg1">
                    <a:lumMod val="65000"/>
                  </a:schemeClr>
                </a:solidFill>
                <a:latin typeface="Times New Roman" panose="02020603050405020304" pitchFamily="18" charset="0"/>
              </a:rPr>
              <a:t>-Cohen D, et al. </a:t>
            </a:r>
            <a:r>
              <a:rPr lang="en-US" altLang="zh-CN" sz="1050" dirty="0" err="1">
                <a:solidFill>
                  <a:schemeClr val="bg1">
                    <a:lumMod val="65000"/>
                  </a:schemeClr>
                </a:solidFill>
                <a:latin typeface="Times New Roman" panose="02020603050405020304" pitchFamily="18" charset="0"/>
              </a:rPr>
              <a:t>Securify</a:t>
            </a:r>
            <a:r>
              <a:rPr lang="en-US" altLang="zh-CN" sz="1050" dirty="0">
                <a:solidFill>
                  <a:schemeClr val="bg1">
                    <a:lumMod val="65000"/>
                  </a:schemeClr>
                </a:solidFill>
                <a:latin typeface="Times New Roman" panose="02020603050405020304" pitchFamily="18" charset="0"/>
              </a:rPr>
              <a:t>: Practical security analysis of smart contracts[C]//Proceedings of the 2018 ACM SIGSAC Conference on Computer and Communications Security. 2018: 67-82</a:t>
            </a:r>
          </a:p>
          <a:p>
            <a:pPr algn="just"/>
            <a:endParaRPr lang="en-US" altLang="zh-CN" sz="1050" dirty="0">
              <a:solidFill>
                <a:schemeClr val="bg1">
                  <a:lumMod val="65000"/>
                </a:schemeClr>
              </a:solidFill>
              <a:latin typeface="Times New Roman" panose="02020603050405020304" pitchFamily="18" charset="0"/>
            </a:endParaRPr>
          </a:p>
          <a:p>
            <a:pPr algn="just"/>
            <a:r>
              <a:rPr lang="en-US" altLang="zh-CN" sz="1050" dirty="0">
                <a:solidFill>
                  <a:schemeClr val="bg1">
                    <a:lumMod val="65000"/>
                  </a:schemeClr>
                </a:solidFill>
                <a:latin typeface="Times New Roman" panose="02020603050405020304" pitchFamily="18" charset="0"/>
              </a:rPr>
              <a:t>[10] FEIST J, GRIECO G, GROCE A. Slither: A Static Analysis Framework for Smart Contracts[C]. Proceedings of the 2019 IEEE/ACM 2nd International Workshop on Emerging</a:t>
            </a:r>
            <a:r>
              <a:rPr lang="zh-CN" altLang="en-US" sz="1050" dirty="0">
                <a:solidFill>
                  <a:schemeClr val="bg1">
                    <a:lumMod val="65000"/>
                  </a:schemeClr>
                </a:solidFill>
                <a:latin typeface="Times New Roman" panose="02020603050405020304" pitchFamily="18" charset="0"/>
              </a:rPr>
              <a:t> </a:t>
            </a:r>
            <a:r>
              <a:rPr lang="en-US" altLang="zh-CN" sz="1050" dirty="0">
                <a:solidFill>
                  <a:schemeClr val="bg1">
                    <a:lumMod val="65000"/>
                  </a:schemeClr>
                </a:solidFill>
                <a:latin typeface="Times New Roman" panose="02020603050405020304" pitchFamily="18" charset="0"/>
              </a:rPr>
              <a:t>Trends in Software Engineering for Blockchain (WETSEB). 2019. 8-15.</a:t>
            </a:r>
          </a:p>
          <a:p>
            <a:pPr algn="just"/>
            <a:r>
              <a:rPr lang="en-US" altLang="zh-CN" sz="1050" dirty="0">
                <a:solidFill>
                  <a:schemeClr val="bg1">
                    <a:lumMod val="65000"/>
                  </a:schemeClr>
                </a:solidFill>
                <a:latin typeface="Times New Roman" panose="02020603050405020304" pitchFamily="18" charset="0"/>
              </a:rPr>
              <a:t>[11] TIKHOMIROV S, VOSKRESENSKAYA E, IVANITSKIY I, et al. SmartCheck: Static</a:t>
            </a:r>
            <a:r>
              <a:rPr lang="zh-CN" altLang="en-US" sz="1050" dirty="0">
                <a:solidFill>
                  <a:schemeClr val="bg1">
                    <a:lumMod val="65000"/>
                  </a:schemeClr>
                </a:solidFill>
                <a:latin typeface="Times New Roman" panose="02020603050405020304" pitchFamily="18" charset="0"/>
              </a:rPr>
              <a:t> </a:t>
            </a:r>
            <a:r>
              <a:rPr lang="en-US" altLang="zh-CN" sz="1050" dirty="0">
                <a:solidFill>
                  <a:schemeClr val="bg1">
                    <a:lumMod val="65000"/>
                  </a:schemeClr>
                </a:solidFill>
                <a:latin typeface="Times New Roman" panose="02020603050405020304" pitchFamily="18" charset="0"/>
              </a:rPr>
              <a:t>analysis of Ethereum smart contracts[C]. Proceedings of the 1st International Workshop</a:t>
            </a:r>
            <a:r>
              <a:rPr lang="zh-CN" altLang="en-US" sz="1050" dirty="0">
                <a:solidFill>
                  <a:schemeClr val="bg1">
                    <a:lumMod val="65000"/>
                  </a:schemeClr>
                </a:solidFill>
                <a:latin typeface="Times New Roman" panose="02020603050405020304" pitchFamily="18" charset="0"/>
              </a:rPr>
              <a:t> </a:t>
            </a:r>
            <a:r>
              <a:rPr lang="en-US" altLang="zh-CN" sz="1050" dirty="0">
                <a:solidFill>
                  <a:schemeClr val="bg1">
                    <a:lumMod val="65000"/>
                  </a:schemeClr>
                </a:solidFill>
                <a:latin typeface="Times New Roman" panose="02020603050405020304" pitchFamily="18" charset="0"/>
              </a:rPr>
              <a:t>on Emerging Trends in Software Engineering for Blockchain. ACM, 2019. 9-16.</a:t>
            </a:r>
          </a:p>
          <a:p>
            <a:pPr algn="just"/>
            <a:r>
              <a:rPr lang="en-US" altLang="zh-CN" sz="1050" dirty="0">
                <a:solidFill>
                  <a:schemeClr val="bg1">
                    <a:lumMod val="65000"/>
                  </a:schemeClr>
                </a:solidFill>
                <a:latin typeface="Times New Roman" panose="02020603050405020304" pitchFamily="18" charset="0"/>
              </a:rPr>
              <a:t>[12]</a:t>
            </a:r>
            <a:r>
              <a:rPr lang="zh-CN" altLang="en-US" sz="1050" dirty="0">
                <a:solidFill>
                  <a:schemeClr val="bg1">
                    <a:lumMod val="65000"/>
                  </a:schemeClr>
                </a:solidFill>
                <a:latin typeface="Times New Roman" panose="02020603050405020304" pitchFamily="18" charset="0"/>
              </a:rPr>
              <a:t> </a:t>
            </a:r>
            <a:r>
              <a:rPr lang="en-US" altLang="zh-CN" sz="1050" dirty="0">
                <a:solidFill>
                  <a:schemeClr val="bg1">
                    <a:lumMod val="65000"/>
                  </a:schemeClr>
                </a:solidFill>
                <a:latin typeface="Times New Roman" panose="02020603050405020304" pitchFamily="18" charset="0"/>
              </a:rPr>
              <a:t>ZHUANG Y, LIU Z, QIAN P, et al. Smart contract vulnerability detection using graph</a:t>
            </a:r>
            <a:r>
              <a:rPr lang="zh-CN" altLang="en-US" sz="1050" dirty="0">
                <a:solidFill>
                  <a:schemeClr val="bg1">
                    <a:lumMod val="65000"/>
                  </a:schemeClr>
                </a:solidFill>
                <a:latin typeface="Times New Roman" panose="02020603050405020304" pitchFamily="18" charset="0"/>
              </a:rPr>
              <a:t> </a:t>
            </a:r>
            <a:r>
              <a:rPr lang="en-US" altLang="zh-CN" sz="1050" dirty="0">
                <a:solidFill>
                  <a:schemeClr val="bg1">
                    <a:lumMod val="65000"/>
                  </a:schemeClr>
                </a:solidFill>
                <a:latin typeface="Times New Roman" panose="02020603050405020304" pitchFamily="18" charset="0"/>
              </a:rPr>
              <a:t>neural network.[C]. Proceedings of the Twenty-Ninth Int’l Joint Conf. on Artificial Intelligence. IJCAI, 2020. 3283-3290.</a:t>
            </a:r>
          </a:p>
        </p:txBody>
      </p:sp>
      <p:cxnSp>
        <p:nvCxnSpPr>
          <p:cNvPr id="7" name="直线连接符 6"/>
          <p:cNvCxnSpPr/>
          <p:nvPr/>
        </p:nvCxnSpPr>
        <p:spPr>
          <a:xfrm>
            <a:off x="5936776" y="1001259"/>
            <a:ext cx="0" cy="5586145"/>
          </a:xfrm>
          <a:prstGeom prst="line">
            <a:avLst/>
          </a:prstGeom>
          <a:ln w="19050">
            <a:solidFill>
              <a:srgbClr val="4D7C2B"/>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1.3 </a:t>
            </a:r>
            <a:r>
              <a:rPr lang="zh-CN" altLang="en-US" dirty="0"/>
              <a:t>论文总览</a:t>
            </a:r>
          </a:p>
        </p:txBody>
      </p:sp>
      <p:sp>
        <p:nvSpPr>
          <p:cNvPr id="3" name="内容占位符 2"/>
          <p:cNvSpPr>
            <a:spLocks noGrp="1"/>
          </p:cNvSpPr>
          <p:nvPr>
            <p:ph sz="quarter" idx="10"/>
          </p:nvPr>
        </p:nvSpPr>
        <p:spPr>
          <a:xfrm>
            <a:off x="138752" y="1001258"/>
            <a:ext cx="5957248" cy="5025635"/>
          </a:xfrm>
        </p:spPr>
        <p:txBody>
          <a:bodyPr>
            <a:noAutofit/>
          </a:bodyPr>
          <a:lstStyle/>
          <a:p>
            <a:r>
              <a:rPr lang="zh-CN" altLang="en-US" dirty="0"/>
              <a:t>研究工作</a:t>
            </a:r>
            <a:endParaRPr lang="en-US" altLang="zh-CN" dirty="0"/>
          </a:p>
          <a:p>
            <a:pPr lvl="1"/>
            <a:r>
              <a:rPr lang="zh-CN" altLang="en-US" dirty="0"/>
              <a:t>针对难以表征充分智能合约的问题，本文提出了具有语法和语义信息的</a:t>
            </a:r>
            <a:r>
              <a:rPr lang="zh-CN" altLang="en-US" b="1" dirty="0">
                <a:solidFill>
                  <a:srgbClr val="FF0000"/>
                </a:solidFill>
              </a:rPr>
              <a:t>抽象语义图</a:t>
            </a:r>
            <a:r>
              <a:rPr lang="zh-CN" altLang="en-US" dirty="0"/>
              <a:t>来表征智能合约。</a:t>
            </a:r>
            <a:endParaRPr lang="en-US" altLang="zh-CN" dirty="0"/>
          </a:p>
          <a:p>
            <a:pPr lvl="1"/>
            <a:r>
              <a:rPr lang="zh-CN" altLang="en-US" dirty="0"/>
              <a:t>针对现有漏洞检测效率低的问题，本文采用了</a:t>
            </a:r>
            <a:r>
              <a:rPr lang="zh-CN" altLang="en-US" b="1" dirty="0">
                <a:solidFill>
                  <a:srgbClr val="FF0000"/>
                </a:solidFill>
              </a:rPr>
              <a:t>图匹配神经网络</a:t>
            </a:r>
            <a:r>
              <a:rPr lang="zh-CN" altLang="en-US" dirty="0"/>
              <a:t>来对重入漏洞、</a:t>
            </a:r>
            <a:r>
              <a:rPr lang="en-GB" altLang="zh-CN" dirty="0"/>
              <a:t>Tx.Origin </a:t>
            </a:r>
            <a:r>
              <a:rPr lang="zh-CN" altLang="en-US" dirty="0"/>
              <a:t>漏洞、时间戳依赖漏洞和区块信息依赖漏洞这</a:t>
            </a:r>
            <a:r>
              <a:rPr lang="zh-CN" altLang="en-US" b="1" dirty="0"/>
              <a:t>四种漏洞类型</a:t>
            </a:r>
            <a:r>
              <a:rPr lang="zh-CN" altLang="en-US" dirty="0"/>
              <a:t>进行检测。</a:t>
            </a:r>
            <a:endParaRPr lang="en-US" altLang="zh-CN" b="1" dirty="0"/>
          </a:p>
          <a:p>
            <a:pPr lvl="1"/>
            <a:r>
              <a:rPr lang="zh-CN" altLang="en-US" dirty="0"/>
              <a:t>针对现有方法难以实现自动化检测的问题，本文设计并实现了面向智能合约的</a:t>
            </a:r>
            <a:r>
              <a:rPr lang="zh-CN" altLang="en-US" b="1" dirty="0">
                <a:solidFill>
                  <a:srgbClr val="FF0000"/>
                </a:solidFill>
              </a:rPr>
              <a:t>漏洞检测系统</a:t>
            </a:r>
            <a:r>
              <a:rPr lang="zh-CN" altLang="en-US" dirty="0"/>
              <a:t>，来对真实世界智能合约进行漏洞检测。</a:t>
            </a:r>
            <a:endParaRPr lang="en-US" alt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942" y="1001258"/>
            <a:ext cx="5202594" cy="5025635"/>
          </a:xfrm>
          <a:prstGeom prst="rect">
            <a:avLst/>
          </a:prstGeom>
        </p:spPr>
      </p:pic>
      <p:sp>
        <p:nvSpPr>
          <p:cNvPr id="5" name="文本框 4"/>
          <p:cNvSpPr txBox="1"/>
          <p:nvPr/>
        </p:nvSpPr>
        <p:spPr>
          <a:xfrm>
            <a:off x="7807462" y="6059761"/>
            <a:ext cx="2507554" cy="369332"/>
          </a:xfrm>
          <a:prstGeom prst="rect">
            <a:avLst/>
          </a:prstGeom>
          <a:solidFill>
            <a:srgbClr val="4D7C2B"/>
          </a:solidFill>
        </p:spPr>
        <p:txBody>
          <a:bodyPr wrap="square" rtlCol="0">
            <a:spAutoFit/>
          </a:bodyPr>
          <a:lstStyle/>
          <a:p>
            <a:pPr algn="ctr"/>
            <a:r>
              <a:rPr kumimoji="1" lang="zh-CN" altLang="en-US" dirty="0">
                <a:solidFill>
                  <a:schemeClr val="bg1"/>
                </a:solidFill>
              </a:rPr>
              <a:t>论文组织架构</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829416" y="3832870"/>
            <a:ext cx="6734175" cy="359237"/>
          </a:xfrm>
        </p:spPr>
        <p:txBody>
          <a:bodyPr>
            <a:noAutofit/>
          </a:bodyPr>
          <a:lstStyle/>
          <a:p>
            <a:r>
              <a:rPr lang="en-US" altLang="zh-CN" sz="2000" dirty="0">
                <a:solidFill>
                  <a:schemeClr val="bg1">
                    <a:lumMod val="50000"/>
                  </a:schemeClr>
                </a:solidFill>
              </a:rPr>
              <a:t>DETECTION</a:t>
            </a:r>
            <a:r>
              <a:rPr lang="zh-CN" altLang="en-US" sz="2000" dirty="0">
                <a:solidFill>
                  <a:schemeClr val="bg1">
                    <a:lumMod val="50000"/>
                  </a:schemeClr>
                </a:solidFill>
              </a:rPr>
              <a:t> </a:t>
            </a:r>
            <a:r>
              <a:rPr lang="en-US" altLang="zh-CN" sz="2000" dirty="0">
                <a:solidFill>
                  <a:schemeClr val="bg1">
                    <a:lumMod val="50000"/>
                  </a:schemeClr>
                </a:solidFill>
              </a:rPr>
              <a:t>METHODS BASED SOURCECODE</a:t>
            </a:r>
            <a:endParaRPr lang="zh-CN" altLang="en-US" sz="2000" dirty="0">
              <a:solidFill>
                <a:schemeClr val="bg1">
                  <a:lumMod val="50000"/>
                </a:schemeClr>
              </a:solidFill>
            </a:endParaRPr>
          </a:p>
        </p:txBody>
      </p:sp>
      <p:sp>
        <p:nvSpPr>
          <p:cNvPr id="3" name="内容占位符 2"/>
          <p:cNvSpPr>
            <a:spLocks noGrp="1"/>
          </p:cNvSpPr>
          <p:nvPr>
            <p:ph sz="quarter" idx="11"/>
          </p:nvPr>
        </p:nvSpPr>
        <p:spPr>
          <a:xfrm>
            <a:off x="4829416" y="2914557"/>
            <a:ext cx="5772641" cy="651377"/>
          </a:xfrm>
        </p:spPr>
        <p:txBody>
          <a:bodyPr>
            <a:noAutofit/>
          </a:bodyPr>
          <a:lstStyle/>
          <a:p>
            <a:r>
              <a:rPr lang="zh-CN" altLang="en-US" sz="4400" dirty="0"/>
              <a:t>面向源代码的检测方法</a:t>
            </a:r>
          </a:p>
        </p:txBody>
      </p:sp>
      <p:sp>
        <p:nvSpPr>
          <p:cNvPr id="4" name="内容占位符 3"/>
          <p:cNvSpPr>
            <a:spLocks noGrp="1"/>
          </p:cNvSpPr>
          <p:nvPr>
            <p:ph sz="quarter" idx="12"/>
          </p:nvPr>
        </p:nvSpPr>
        <p:spPr/>
        <p:txBody>
          <a:bodyPr/>
          <a:lstStyle/>
          <a:p>
            <a:r>
              <a:rPr lang="en-US" altLang="zh-CN" dirty="0"/>
              <a:t>02</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t>2.1 </a:t>
            </a:r>
            <a:r>
              <a:rPr lang="zh-CN" altLang="en-US" dirty="0"/>
              <a:t>基本架构</a:t>
            </a:r>
          </a:p>
        </p:txBody>
      </p:sp>
      <p:sp>
        <p:nvSpPr>
          <p:cNvPr id="63" name="内容占位符 2"/>
          <p:cNvSpPr>
            <a:spLocks noGrp="1"/>
          </p:cNvSpPr>
          <p:nvPr>
            <p:ph sz="quarter" idx="10"/>
          </p:nvPr>
        </p:nvSpPr>
        <p:spPr>
          <a:xfrm>
            <a:off x="152400" y="1023467"/>
            <a:ext cx="11003534" cy="5344676"/>
          </a:xfrm>
        </p:spPr>
        <p:txBody>
          <a:bodyPr>
            <a:normAutofit/>
          </a:bodyPr>
          <a:lstStyle/>
          <a:p>
            <a:r>
              <a:rPr lang="zh-CN" altLang="en-US" dirty="0"/>
              <a:t>技术路线</a:t>
            </a:r>
            <a:endParaRPr lang="en-US" altLang="zh-CN" dirty="0"/>
          </a:p>
          <a:p>
            <a:pPr lvl="1"/>
            <a:r>
              <a:rPr lang="zh-CN" altLang="en-US" dirty="0"/>
              <a:t>构建包含源代码中的</a:t>
            </a:r>
            <a:r>
              <a:rPr lang="zh-CN" altLang="en-US" b="1" dirty="0"/>
              <a:t>结构信息</a:t>
            </a:r>
            <a:r>
              <a:rPr lang="zh-CN" altLang="en-US" dirty="0"/>
              <a:t>的</a:t>
            </a:r>
            <a:r>
              <a:rPr lang="zh-CN" altLang="en-US" b="1" dirty="0">
                <a:solidFill>
                  <a:srgbClr val="FF0000"/>
                </a:solidFill>
              </a:rPr>
              <a:t>抽象语义图</a:t>
            </a:r>
            <a:r>
              <a:rPr lang="zh-CN" altLang="en-US" dirty="0"/>
              <a:t>，进而表征智能合约</a:t>
            </a:r>
            <a:r>
              <a:rPr lang="zh-CN" altLang="en-US" b="1" dirty="0"/>
              <a:t>语法和语义信息</a:t>
            </a:r>
            <a:r>
              <a:rPr lang="zh-CN" altLang="en-US" dirty="0"/>
              <a:t>。</a:t>
            </a:r>
            <a:endParaRPr lang="en-US" altLang="zh-CN" dirty="0"/>
          </a:p>
          <a:p>
            <a:pPr lvl="1"/>
            <a:r>
              <a:rPr lang="zh-CN" altLang="en-US" dirty="0"/>
              <a:t>采用</a:t>
            </a:r>
            <a:r>
              <a:rPr lang="zh-CN" altLang="en-US" b="1" dirty="0"/>
              <a:t>图向量化嵌入技术</a:t>
            </a:r>
            <a:r>
              <a:rPr lang="zh-CN" altLang="en-US" dirty="0"/>
              <a:t>将抽象语义图转为图数据结构，利用</a:t>
            </a:r>
            <a:r>
              <a:rPr lang="zh-CN" altLang="en-US" b="1" dirty="0"/>
              <a:t>图匹配神经网络</a:t>
            </a:r>
            <a:r>
              <a:rPr lang="zh-CN" altLang="en-US" dirty="0"/>
              <a:t>来检测合约中的漏洞。</a:t>
            </a:r>
            <a:endParaRPr lang="en-US" altLang="zh-CN"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47148"/>
          <a:stretch>
            <a:fillRect/>
          </a:stretch>
        </p:blipFill>
        <p:spPr>
          <a:xfrm>
            <a:off x="1350761" y="2772337"/>
            <a:ext cx="9120362" cy="3258143"/>
          </a:xfrm>
          <a:prstGeom prst="rect">
            <a:avLst/>
          </a:prstGeom>
        </p:spPr>
      </p:pic>
      <p:sp>
        <p:nvSpPr>
          <p:cNvPr id="6" name="文本框 5"/>
          <p:cNvSpPr txBox="1"/>
          <p:nvPr/>
        </p:nvSpPr>
        <p:spPr>
          <a:xfrm>
            <a:off x="1551214" y="6030480"/>
            <a:ext cx="8719457" cy="369332"/>
          </a:xfrm>
          <a:prstGeom prst="rect">
            <a:avLst/>
          </a:prstGeom>
          <a:solidFill>
            <a:srgbClr val="4D7C2B"/>
          </a:solidFill>
        </p:spPr>
        <p:txBody>
          <a:bodyPr wrap="square" rtlCol="0">
            <a:spAutoFit/>
          </a:bodyPr>
          <a:lstStyle/>
          <a:p>
            <a:pPr algn="ctr"/>
            <a:r>
              <a:rPr kumimoji="1" lang="zh-CN" altLang="en-US" dirty="0">
                <a:solidFill>
                  <a:schemeClr val="bg1"/>
                </a:solidFill>
              </a:rPr>
              <a:t>面向智能合约漏洞检测模型框架</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t>2.1 </a:t>
            </a:r>
            <a:r>
              <a:rPr lang="zh-CN" altLang="en-US" dirty="0"/>
              <a:t>基本架构</a:t>
            </a:r>
          </a:p>
        </p:txBody>
      </p:sp>
      <p:sp>
        <p:nvSpPr>
          <p:cNvPr id="63" name="内容占位符 2"/>
          <p:cNvSpPr>
            <a:spLocks noGrp="1"/>
          </p:cNvSpPr>
          <p:nvPr>
            <p:ph sz="quarter" idx="10"/>
          </p:nvPr>
        </p:nvSpPr>
        <p:spPr>
          <a:xfrm>
            <a:off x="152400" y="1023467"/>
            <a:ext cx="11003534" cy="4583957"/>
          </a:xfrm>
        </p:spPr>
        <p:txBody>
          <a:bodyPr>
            <a:normAutofit/>
          </a:bodyPr>
          <a:lstStyle/>
          <a:p>
            <a:r>
              <a:rPr lang="zh-CN" altLang="en-US" dirty="0"/>
              <a:t>漏洞检测</a:t>
            </a:r>
            <a:endParaRPr lang="en-US" altLang="zh-CN" dirty="0"/>
          </a:p>
          <a:p>
            <a:pPr lvl="1"/>
            <a:r>
              <a:rPr lang="zh-CN" altLang="en-US" dirty="0"/>
              <a:t>将合约的</a:t>
            </a:r>
            <a:r>
              <a:rPr lang="zh-CN" altLang="en-US" b="1" dirty="0"/>
              <a:t>漏洞检测问题</a:t>
            </a:r>
            <a:r>
              <a:rPr lang="zh-CN" altLang="en-US" dirty="0"/>
              <a:t>转换为了衡量两个图向量在空间上的</a:t>
            </a:r>
            <a:r>
              <a:rPr lang="zh-CN" altLang="en-US" b="1" dirty="0"/>
              <a:t>相似度</a:t>
            </a:r>
            <a:r>
              <a:rPr lang="zh-CN" altLang="en-US" dirty="0"/>
              <a:t>。</a:t>
            </a:r>
            <a:endParaRPr lang="en-US" altLang="zh-CN" dirty="0"/>
          </a:p>
          <a:p>
            <a:pPr lvl="1"/>
            <a:r>
              <a:rPr lang="zh-CN" altLang="en-US" dirty="0"/>
              <a:t>采用训练好的不同模型，实现对智能合约不同漏洞类型的检测。</a:t>
            </a:r>
            <a:endParaRPr lang="en-US" altLang="zh-CN"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54325"/>
          <a:stretch>
            <a:fillRect/>
          </a:stretch>
        </p:blipFill>
        <p:spPr>
          <a:xfrm>
            <a:off x="280140" y="2633374"/>
            <a:ext cx="11003534" cy="3397106"/>
          </a:xfrm>
          <a:prstGeom prst="rect">
            <a:avLst/>
          </a:prstGeom>
        </p:spPr>
      </p:pic>
      <p:sp>
        <p:nvSpPr>
          <p:cNvPr id="9" name="文本框 8"/>
          <p:cNvSpPr txBox="1"/>
          <p:nvPr/>
        </p:nvSpPr>
        <p:spPr>
          <a:xfrm>
            <a:off x="1551214" y="6030480"/>
            <a:ext cx="8719457" cy="369332"/>
          </a:xfrm>
          <a:prstGeom prst="rect">
            <a:avLst/>
          </a:prstGeom>
          <a:solidFill>
            <a:srgbClr val="4D7C2B"/>
          </a:solidFill>
        </p:spPr>
        <p:txBody>
          <a:bodyPr wrap="square" rtlCol="0">
            <a:spAutoFit/>
          </a:bodyPr>
          <a:lstStyle/>
          <a:p>
            <a:pPr algn="ctr"/>
            <a:r>
              <a:rPr kumimoji="1" lang="zh-CN" altLang="en-US" dirty="0">
                <a:solidFill>
                  <a:schemeClr val="bg1"/>
                </a:solidFill>
              </a:rPr>
              <a:t>面向智能合约漏洞检测模型框架</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2I0MGU1MzU2MThiNGI4NzNjZjgxY2NiNDFkZjcyYzE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版本">
      <a:majorFont>
        <a:latin typeface="Arial"/>
        <a:ea typeface="思源宋体 CN Heavy"/>
        <a:cs typeface=""/>
      </a:majorFont>
      <a:minorFont>
        <a:latin typeface="Arial"/>
        <a:ea typeface="思源黑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alpha val="9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东南大学 组会 中文 20210518</Template>
  <TotalTime>45</TotalTime>
  <Words>4933</Words>
  <Application>Microsoft Macintosh PowerPoint</Application>
  <PresentationFormat>宽屏</PresentationFormat>
  <Paragraphs>509</Paragraphs>
  <Slides>37</Slides>
  <Notes>37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37</vt:i4>
      </vt:variant>
    </vt:vector>
  </HeadingPairs>
  <TitlesOfParts>
    <vt:vector size="45" baseType="lpstr">
      <vt:lpstr>等线</vt:lpstr>
      <vt:lpstr>思源黑体 CN</vt:lpstr>
      <vt:lpstr>思源黑体 CN Normal</vt:lpstr>
      <vt:lpstr>思源宋体 CN Heavy</vt:lpstr>
      <vt:lpstr>微软雅黑</vt:lpstr>
      <vt:lpstr>Arial</vt:lpstr>
      <vt:lpstr>Times New Roman</vt:lpstr>
      <vt:lpstr>Office 主题​​</vt:lpstr>
      <vt:lpstr>PowerPoint 演示文稿</vt:lpstr>
      <vt:lpstr>PowerPoint 演示文稿</vt:lpstr>
      <vt:lpstr>PowerPoint 演示文稿</vt:lpstr>
      <vt:lpstr>1.1 以太坊智能合约</vt:lpstr>
      <vt:lpstr>1.2 国内外研究现状</vt:lpstr>
      <vt:lpstr>1.3 论文总览</vt:lpstr>
      <vt:lpstr>PowerPoint 演示文稿</vt:lpstr>
      <vt:lpstr>2.1 基本架构</vt:lpstr>
      <vt:lpstr>2.1 基本架构</vt:lpstr>
      <vt:lpstr>2.2 基于源代码的图数据结构生成</vt:lpstr>
      <vt:lpstr>2.2 基于源代码的图数据结构生成</vt:lpstr>
      <vt:lpstr>2.2 基于源代码的图数据结构生成</vt:lpstr>
      <vt:lpstr>2.3 基于图神经网络的漏洞检测</vt:lpstr>
      <vt:lpstr>2.4 实验评估与分析</vt:lpstr>
      <vt:lpstr>2.4 实验评估与分析</vt:lpstr>
      <vt:lpstr>2.4 实验评估与分析</vt:lpstr>
      <vt:lpstr>2.4 实验评估与分析</vt:lpstr>
      <vt:lpstr>PowerPoint 演示文稿</vt:lpstr>
      <vt:lpstr>3.1 智能合约字节码</vt:lpstr>
      <vt:lpstr>3.2 基于字节码的图数据结构生成</vt:lpstr>
      <vt:lpstr>3.2 基于字节码的图数据结构生成</vt:lpstr>
      <vt:lpstr>3.2 基于字节码的图数据结构生成</vt:lpstr>
      <vt:lpstr>3.2 基于字节码的图数据结构生成</vt:lpstr>
      <vt:lpstr>3.2 基于字节码的图数据结构生成</vt:lpstr>
      <vt:lpstr>3.3 基本架构</vt:lpstr>
      <vt:lpstr>3.4 实验评估与分析</vt:lpstr>
      <vt:lpstr>3.4 实验评估与分析</vt:lpstr>
      <vt:lpstr>3.4 实验评估与分析</vt:lpstr>
      <vt:lpstr>PowerPoint 演示文稿</vt:lpstr>
      <vt:lpstr>4.1 系统架构</vt:lpstr>
      <vt:lpstr>4.2 漏洞检测系统</vt:lpstr>
      <vt:lpstr>4.3 面向真实世界合约实验</vt:lpstr>
      <vt:lpstr>4.3 面向真实世界合约实验</vt:lpstr>
      <vt:lpstr>PowerPoint 演示文稿</vt:lpstr>
      <vt:lpstr>5.1 总结</vt:lpstr>
      <vt:lpstr>5.2 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Reanon </dc:creator>
  <cp:lastModifiedBy>Reanon Law</cp:lastModifiedBy>
  <cp:revision>2793</cp:revision>
  <dcterms:created xsi:type="dcterms:W3CDTF">2021-05-18T12:44:00Z</dcterms:created>
  <dcterms:modified xsi:type="dcterms:W3CDTF">2023-07-07T01:49:57Z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3CFBE5C7457048F99234D309C60A860D</vt:lpwstr>
  </property>
  <property fmtid="{D5CDD505-2E9C-101B-9397-08002B2CF9AE}" pid="3" name="KSOProductBuildVer">
    <vt:lpwstr>2052-11.1.0.11744</vt:lpwstr>
  </property>
</Properties>
</file>